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Raleway" pitchFamily="2" charset="0"/>
      <p:regular r:id="rId36"/>
      <p:bold r:id="rId37"/>
      <p:italic r:id="rId38"/>
      <p:boldItalic r:id="rId39"/>
    </p:embeddedFont>
    <p:embeddedFont>
      <p:font typeface="Raleway Light" pitchFamily="2" charset="0"/>
      <p:regular r:id="rId40"/>
      <p:italic r:id="rId41"/>
    </p:embeddedFont>
  </p:embeddedFontLst>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4BF80-90B2-4F41-9605-9245A6E283D2}" v="53" dt="2025-10-15T07:24:09.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2766" autoAdjust="0"/>
  </p:normalViewPr>
  <p:slideViewPr>
    <p:cSldViewPr snapToGrid="0" snapToObjects="1">
      <p:cViewPr varScale="1">
        <p:scale>
          <a:sx n="66" d="100"/>
          <a:sy n="66" d="100"/>
        </p:scale>
        <p:origin x="36" y="3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Reifer" userId="f32ec4ad6083a2d5" providerId="LiveId" clId="{3F3D911A-96FA-4940-9A02-5CB327CE3F37}"/>
    <pc:docChg chg="undo custSel modSld">
      <pc:chgData name="Cheryl Reifer" userId="f32ec4ad6083a2d5" providerId="LiveId" clId="{3F3D911A-96FA-4940-9A02-5CB327CE3F37}" dt="2025-10-15T07:43:29.648" v="5118" actId="20577"/>
      <pc:docMkLst>
        <pc:docMk/>
      </pc:docMkLst>
      <pc:sldChg chg="addSp modSp mod">
        <pc:chgData name="Cheryl Reifer" userId="f32ec4ad6083a2d5" providerId="LiveId" clId="{3F3D911A-96FA-4940-9A02-5CB327CE3F37}" dt="2025-10-15T07:29:25.024" v="4868" actId="20577"/>
        <pc:sldMkLst>
          <pc:docMk/>
          <pc:sldMk cId="0" sldId="256"/>
        </pc:sldMkLst>
        <pc:spChg chg="mod">
          <ac:chgData name="Cheryl Reifer" userId="f32ec4ad6083a2d5" providerId="LiveId" clId="{3F3D911A-96FA-4940-9A02-5CB327CE3F37}" dt="2025-10-15T07:29:25.024" v="4868" actId="20577"/>
          <ac:spMkLst>
            <pc:docMk/>
            <pc:sldMk cId="0" sldId="256"/>
            <ac:spMk id="5" creationId="{00000000-0000-0000-0000-000000000000}"/>
          </ac:spMkLst>
        </pc:spChg>
        <pc:spChg chg="mod">
          <ac:chgData name="Cheryl Reifer" userId="f32ec4ad6083a2d5" providerId="LiveId" clId="{3F3D911A-96FA-4940-9A02-5CB327CE3F37}" dt="2025-10-15T02:56:01.937" v="16" actId="20577"/>
          <ac:spMkLst>
            <pc:docMk/>
            <pc:sldMk cId="0" sldId="256"/>
            <ac:spMk id="9" creationId="{00000000-0000-0000-0000-000000000000}"/>
          </ac:spMkLst>
        </pc:spChg>
        <pc:spChg chg="add mod">
          <ac:chgData name="Cheryl Reifer" userId="f32ec4ad6083a2d5" providerId="LiveId" clId="{3F3D911A-96FA-4940-9A02-5CB327CE3F37}" dt="2025-10-15T07:29:03.905" v="4867" actId="20577"/>
          <ac:spMkLst>
            <pc:docMk/>
            <pc:sldMk cId="0" sldId="256"/>
            <ac:spMk id="10" creationId="{87D152F4-0A23-FC15-1A78-B3157DD6FE56}"/>
          </ac:spMkLst>
        </pc:spChg>
        <pc:spChg chg="mod">
          <ac:chgData name="Cheryl Reifer" userId="f32ec4ad6083a2d5" providerId="LiveId" clId="{3F3D911A-96FA-4940-9A02-5CB327CE3F37}" dt="2025-10-15T02:56:36.886" v="20" actId="208"/>
          <ac:spMkLst>
            <pc:docMk/>
            <pc:sldMk cId="0" sldId="256"/>
            <ac:spMk id="31" creationId="{00000000-0000-0000-0000-000000000000}"/>
          </ac:spMkLst>
        </pc:spChg>
      </pc:sldChg>
      <pc:sldChg chg="addSp modSp mod">
        <pc:chgData name="Cheryl Reifer" userId="f32ec4ad6083a2d5" providerId="LiveId" clId="{3F3D911A-96FA-4940-9A02-5CB327CE3F37}" dt="2025-10-15T07:30:16.066" v="4888" actId="20577"/>
        <pc:sldMkLst>
          <pc:docMk/>
          <pc:sldMk cId="0" sldId="257"/>
        </pc:sldMkLst>
        <pc:spChg chg="mod">
          <ac:chgData name="Cheryl Reifer" userId="f32ec4ad6083a2d5" providerId="LiveId" clId="{3F3D911A-96FA-4940-9A02-5CB327CE3F37}" dt="2025-10-15T03:13:45.911" v="402" actId="207"/>
          <ac:spMkLst>
            <pc:docMk/>
            <pc:sldMk cId="0" sldId="257"/>
            <ac:spMk id="2" creationId="{00000000-0000-0000-0000-000000000000}"/>
          </ac:spMkLst>
        </pc:spChg>
        <pc:spChg chg="add mod">
          <ac:chgData name="Cheryl Reifer" userId="f32ec4ad6083a2d5" providerId="LiveId" clId="{3F3D911A-96FA-4940-9A02-5CB327CE3F37}" dt="2025-10-15T03:03:11.049" v="209" actId="767"/>
          <ac:spMkLst>
            <pc:docMk/>
            <pc:sldMk cId="0" sldId="257"/>
            <ac:spMk id="4" creationId="{4419F35D-C358-2CA4-6D1F-8FC1DF8E7E7D}"/>
          </ac:spMkLst>
        </pc:spChg>
        <pc:spChg chg="mod">
          <ac:chgData name="Cheryl Reifer" userId="f32ec4ad6083a2d5" providerId="LiveId" clId="{3F3D911A-96FA-4940-9A02-5CB327CE3F37}" dt="2025-10-15T03:17:05.766" v="403" actId="20577"/>
          <ac:spMkLst>
            <pc:docMk/>
            <pc:sldMk cId="0" sldId="257"/>
            <ac:spMk id="7" creationId="{00000000-0000-0000-0000-000000000000}"/>
          </ac:spMkLst>
        </pc:spChg>
        <pc:spChg chg="add mod">
          <ac:chgData name="Cheryl Reifer" userId="f32ec4ad6083a2d5" providerId="LiveId" clId="{3F3D911A-96FA-4940-9A02-5CB327CE3F37}" dt="2025-10-15T07:30:16.066" v="4888" actId="20577"/>
          <ac:spMkLst>
            <pc:docMk/>
            <pc:sldMk cId="0" sldId="257"/>
            <ac:spMk id="13" creationId="{03E4CF23-6A13-62AF-AED4-7B96039DC8D2}"/>
          </ac:spMkLst>
        </pc:spChg>
        <pc:grpChg chg="mod">
          <ac:chgData name="Cheryl Reifer" userId="f32ec4ad6083a2d5" providerId="LiveId" clId="{3F3D911A-96FA-4940-9A02-5CB327CE3F37}" dt="2025-10-15T03:04:46.081" v="372" actId="1076"/>
          <ac:grpSpMkLst>
            <pc:docMk/>
            <pc:sldMk cId="0" sldId="257"/>
            <ac:grpSpMk id="5" creationId="{00000000-0000-0000-0000-000000000000}"/>
          </ac:grpSpMkLst>
        </pc:grpChg>
      </pc:sldChg>
      <pc:sldChg chg="addSp modSp mod">
        <pc:chgData name="Cheryl Reifer" userId="f32ec4ad6083a2d5" providerId="LiveId" clId="{3F3D911A-96FA-4940-9A02-5CB327CE3F37}" dt="2025-10-15T07:31:13.473" v="4910" actId="20577"/>
        <pc:sldMkLst>
          <pc:docMk/>
          <pc:sldMk cId="0" sldId="258"/>
        </pc:sldMkLst>
        <pc:spChg chg="add mod">
          <ac:chgData name="Cheryl Reifer" userId="f32ec4ad6083a2d5" providerId="LiveId" clId="{3F3D911A-96FA-4940-9A02-5CB327CE3F37}" dt="2025-10-15T07:31:13.473" v="4910" actId="20577"/>
          <ac:spMkLst>
            <pc:docMk/>
            <pc:sldMk cId="0" sldId="258"/>
            <ac:spMk id="2" creationId="{9795D865-50B3-4D94-89EE-BA0370658123}"/>
          </ac:spMkLst>
        </pc:spChg>
        <pc:spChg chg="mod">
          <ac:chgData name="Cheryl Reifer" userId="f32ec4ad6083a2d5" providerId="LiveId" clId="{3F3D911A-96FA-4940-9A02-5CB327CE3F37}" dt="2025-10-15T03:26:26.273" v="513" actId="20577"/>
          <ac:spMkLst>
            <pc:docMk/>
            <pc:sldMk cId="0" sldId="258"/>
            <ac:spMk id="6" creationId="{00000000-0000-0000-0000-000000000000}"/>
          </ac:spMkLst>
        </pc:spChg>
      </pc:sldChg>
      <pc:sldChg chg="addSp modSp mod">
        <pc:chgData name="Cheryl Reifer" userId="f32ec4ad6083a2d5" providerId="LiveId" clId="{3F3D911A-96FA-4940-9A02-5CB327CE3F37}" dt="2025-10-15T07:32:15.957" v="4938" actId="20577"/>
        <pc:sldMkLst>
          <pc:docMk/>
          <pc:sldMk cId="0" sldId="259"/>
        </pc:sldMkLst>
        <pc:spChg chg="mod">
          <ac:chgData name="Cheryl Reifer" userId="f32ec4ad6083a2d5" providerId="LiveId" clId="{3F3D911A-96FA-4940-9A02-5CB327CE3F37}" dt="2025-10-15T03:35:52.624" v="880" actId="20577"/>
          <ac:spMkLst>
            <pc:docMk/>
            <pc:sldMk cId="0" sldId="259"/>
            <ac:spMk id="3" creationId="{00000000-0000-0000-0000-000000000000}"/>
          </ac:spMkLst>
        </pc:spChg>
        <pc:spChg chg="add mod">
          <ac:chgData name="Cheryl Reifer" userId="f32ec4ad6083a2d5" providerId="LiveId" clId="{3F3D911A-96FA-4940-9A02-5CB327CE3F37}" dt="2025-10-15T07:32:15.957" v="4938" actId="20577"/>
          <ac:spMkLst>
            <pc:docMk/>
            <pc:sldMk cId="0" sldId="259"/>
            <ac:spMk id="5" creationId="{ACE552A6-3481-9ABE-1E4C-CF3BFEB37AD2}"/>
          </ac:spMkLst>
        </pc:spChg>
        <pc:spChg chg="mod">
          <ac:chgData name="Cheryl Reifer" userId="f32ec4ad6083a2d5" providerId="LiveId" clId="{3F3D911A-96FA-4940-9A02-5CB327CE3F37}" dt="2025-10-15T03:35:56.908" v="881" actId="20577"/>
          <ac:spMkLst>
            <pc:docMk/>
            <pc:sldMk cId="0" sldId="259"/>
            <ac:spMk id="8" creationId="{00000000-0000-0000-0000-000000000000}"/>
          </ac:spMkLst>
        </pc:spChg>
      </pc:sldChg>
      <pc:sldChg chg="addSp modSp mod modNotesTx">
        <pc:chgData name="Cheryl Reifer" userId="f32ec4ad6083a2d5" providerId="LiveId" clId="{3F3D911A-96FA-4940-9A02-5CB327CE3F37}" dt="2025-10-15T07:35:01.061" v="4957" actId="20577"/>
        <pc:sldMkLst>
          <pc:docMk/>
          <pc:sldMk cId="0" sldId="260"/>
        </pc:sldMkLst>
        <pc:spChg chg="add mod">
          <ac:chgData name="Cheryl Reifer" userId="f32ec4ad6083a2d5" providerId="LiveId" clId="{3F3D911A-96FA-4940-9A02-5CB327CE3F37}" dt="2025-10-15T03:47:05.051" v="1062"/>
          <ac:spMkLst>
            <pc:docMk/>
            <pc:sldMk cId="0" sldId="260"/>
            <ac:spMk id="3" creationId="{6BA90098-6BC1-7D7F-790B-9380C8A40132}"/>
          </ac:spMkLst>
        </pc:spChg>
        <pc:spChg chg="mod">
          <ac:chgData name="Cheryl Reifer" userId="f32ec4ad6083a2d5" providerId="LiveId" clId="{3F3D911A-96FA-4940-9A02-5CB327CE3F37}" dt="2025-10-15T03:53:24.329" v="1231" actId="20577"/>
          <ac:spMkLst>
            <pc:docMk/>
            <pc:sldMk cId="0" sldId="260"/>
            <ac:spMk id="4" creationId="{00000000-0000-0000-0000-000000000000}"/>
          </ac:spMkLst>
        </pc:spChg>
        <pc:spChg chg="mod">
          <ac:chgData name="Cheryl Reifer" userId="f32ec4ad6083a2d5" providerId="LiveId" clId="{3F3D911A-96FA-4940-9A02-5CB327CE3F37}" dt="2025-10-15T03:55:37.582" v="1276" actId="20577"/>
          <ac:spMkLst>
            <pc:docMk/>
            <pc:sldMk cId="0" sldId="260"/>
            <ac:spMk id="6" creationId="{00000000-0000-0000-0000-000000000000}"/>
          </ac:spMkLst>
        </pc:spChg>
        <pc:spChg chg="add mod">
          <ac:chgData name="Cheryl Reifer" userId="f32ec4ad6083a2d5" providerId="LiveId" clId="{3F3D911A-96FA-4940-9A02-5CB327CE3F37}" dt="2025-10-15T07:35:01.061" v="4957" actId="20577"/>
          <ac:spMkLst>
            <pc:docMk/>
            <pc:sldMk cId="0" sldId="260"/>
            <ac:spMk id="7" creationId="{5909D3FF-289C-9652-667C-B3F68DFFD3D6}"/>
          </ac:spMkLst>
        </pc:spChg>
      </pc:sldChg>
      <pc:sldChg chg="addSp delSp modSp mod modNotesTx">
        <pc:chgData name="Cheryl Reifer" userId="f32ec4ad6083a2d5" providerId="LiveId" clId="{3F3D911A-96FA-4940-9A02-5CB327CE3F37}" dt="2025-10-15T07:36:31.686" v="4977" actId="20577"/>
        <pc:sldMkLst>
          <pc:docMk/>
          <pc:sldMk cId="0" sldId="261"/>
        </pc:sldMkLst>
        <pc:spChg chg="mod">
          <ac:chgData name="Cheryl Reifer" userId="f32ec4ad6083a2d5" providerId="LiveId" clId="{3F3D911A-96FA-4940-9A02-5CB327CE3F37}" dt="2025-10-15T04:43:54.678" v="1440" actId="255"/>
          <ac:spMkLst>
            <pc:docMk/>
            <pc:sldMk cId="0" sldId="261"/>
            <ac:spMk id="2" creationId="{00000000-0000-0000-0000-000000000000}"/>
          </ac:spMkLst>
        </pc:spChg>
        <pc:spChg chg="mod">
          <ac:chgData name="Cheryl Reifer" userId="f32ec4ad6083a2d5" providerId="LiveId" clId="{3F3D911A-96FA-4940-9A02-5CB327CE3F37}" dt="2025-10-15T04:45:05.129" v="1494" actId="1076"/>
          <ac:spMkLst>
            <pc:docMk/>
            <pc:sldMk cId="0" sldId="261"/>
            <ac:spMk id="4" creationId="{00000000-0000-0000-0000-000000000000}"/>
          </ac:spMkLst>
        </pc:spChg>
        <pc:spChg chg="add mod">
          <ac:chgData name="Cheryl Reifer" userId="f32ec4ad6083a2d5" providerId="LiveId" clId="{3F3D911A-96FA-4940-9A02-5CB327CE3F37}" dt="2025-10-15T04:44:04.398" v="1441" actId="14100"/>
          <ac:spMkLst>
            <pc:docMk/>
            <pc:sldMk cId="0" sldId="261"/>
            <ac:spMk id="5" creationId="{5B726DCB-DFEE-ED21-14D5-ADEBEBE6FC17}"/>
          </ac:spMkLst>
        </pc:spChg>
        <pc:spChg chg="add del mod">
          <ac:chgData name="Cheryl Reifer" userId="f32ec4ad6083a2d5" providerId="LiveId" clId="{3F3D911A-96FA-4940-9A02-5CB327CE3F37}" dt="2025-10-15T04:40:25.313" v="1369" actId="478"/>
          <ac:spMkLst>
            <pc:docMk/>
            <pc:sldMk cId="0" sldId="261"/>
            <ac:spMk id="8" creationId="{110515B6-5898-0354-5FD7-364F69174AD5}"/>
          </ac:spMkLst>
        </pc:spChg>
        <pc:spChg chg="add mod">
          <ac:chgData name="Cheryl Reifer" userId="f32ec4ad6083a2d5" providerId="LiveId" clId="{3F3D911A-96FA-4940-9A02-5CB327CE3F37}" dt="2025-10-15T07:36:31.686" v="4977" actId="20577"/>
          <ac:spMkLst>
            <pc:docMk/>
            <pc:sldMk cId="0" sldId="261"/>
            <ac:spMk id="9" creationId="{F9078AC8-5D0B-A2AF-CC32-89D12E069168}"/>
          </ac:spMkLst>
        </pc:spChg>
        <pc:spChg chg="mod">
          <ac:chgData name="Cheryl Reifer" userId="f32ec4ad6083a2d5" providerId="LiveId" clId="{3F3D911A-96FA-4940-9A02-5CB327CE3F37}" dt="2025-10-15T04:39:11.434" v="1319" actId="207"/>
          <ac:spMkLst>
            <pc:docMk/>
            <pc:sldMk cId="0" sldId="261"/>
            <ac:spMk id="14" creationId="{00000000-0000-0000-0000-000000000000}"/>
          </ac:spMkLst>
        </pc:spChg>
      </pc:sldChg>
      <pc:sldChg chg="addSp delSp modSp mod modNotesTx">
        <pc:chgData name="Cheryl Reifer" userId="f32ec4ad6083a2d5" providerId="LiveId" clId="{3F3D911A-96FA-4940-9A02-5CB327CE3F37}" dt="2025-10-15T07:38:31.848" v="5017" actId="20577"/>
        <pc:sldMkLst>
          <pc:docMk/>
          <pc:sldMk cId="0" sldId="262"/>
        </pc:sldMkLst>
        <pc:spChg chg="mod">
          <ac:chgData name="Cheryl Reifer" userId="f32ec4ad6083a2d5" providerId="LiveId" clId="{3F3D911A-96FA-4940-9A02-5CB327CE3F37}" dt="2025-10-15T05:32:23.506" v="2148" actId="20577"/>
          <ac:spMkLst>
            <pc:docMk/>
            <pc:sldMk cId="0" sldId="262"/>
            <ac:spMk id="2" creationId="{00000000-0000-0000-0000-000000000000}"/>
          </ac:spMkLst>
        </pc:spChg>
        <pc:spChg chg="add del mod">
          <ac:chgData name="Cheryl Reifer" userId="f32ec4ad6083a2d5" providerId="LiveId" clId="{3F3D911A-96FA-4940-9A02-5CB327CE3F37}" dt="2025-10-15T05:00:34.784" v="1747" actId="47"/>
          <ac:spMkLst>
            <pc:docMk/>
            <pc:sldMk cId="0" sldId="262"/>
            <ac:spMk id="4" creationId="{D99126E4-B6EB-DE93-4E72-7BFA947F9DB8}"/>
          </ac:spMkLst>
        </pc:spChg>
        <pc:spChg chg="add mod">
          <ac:chgData name="Cheryl Reifer" userId="f32ec4ad6083a2d5" providerId="LiveId" clId="{3F3D911A-96FA-4940-9A02-5CB327CE3F37}" dt="2025-10-15T05:26:38.058" v="2132" actId="14100"/>
          <ac:spMkLst>
            <pc:docMk/>
            <pc:sldMk cId="0" sldId="262"/>
            <ac:spMk id="5" creationId="{04A2BD7F-9DA0-50C6-A7A8-28B6393DC630}"/>
          </ac:spMkLst>
        </pc:spChg>
        <pc:spChg chg="add del mod">
          <ac:chgData name="Cheryl Reifer" userId="f32ec4ad6083a2d5" providerId="LiveId" clId="{3F3D911A-96FA-4940-9A02-5CB327CE3F37}" dt="2025-10-15T07:38:31.848" v="5017" actId="20577"/>
          <ac:spMkLst>
            <pc:docMk/>
            <pc:sldMk cId="0" sldId="262"/>
            <ac:spMk id="6" creationId="{BD2F3226-DA1B-BFF2-423B-3235BA1C7BE5}"/>
          </ac:spMkLst>
        </pc:spChg>
        <pc:spChg chg="mod">
          <ac:chgData name="Cheryl Reifer" userId="f32ec4ad6083a2d5" providerId="LiveId" clId="{3F3D911A-96FA-4940-9A02-5CB327CE3F37}" dt="2025-10-15T05:30:43.011" v="2147" actId="20577"/>
          <ac:spMkLst>
            <pc:docMk/>
            <pc:sldMk cId="0" sldId="262"/>
            <ac:spMk id="8" creationId="{00000000-0000-0000-0000-000000000000}"/>
          </ac:spMkLst>
        </pc:spChg>
        <pc:spChg chg="add mod">
          <ac:chgData name="Cheryl Reifer" userId="f32ec4ad6083a2d5" providerId="LiveId" clId="{3F3D911A-96FA-4940-9A02-5CB327CE3F37}" dt="2025-10-15T05:24:54.547" v="2116" actId="6549"/>
          <ac:spMkLst>
            <pc:docMk/>
            <pc:sldMk cId="0" sldId="262"/>
            <ac:spMk id="10" creationId="{CC0630EE-A212-9404-6F1E-56ED087398A0}"/>
          </ac:spMkLst>
        </pc:spChg>
        <pc:spChg chg="add del">
          <ac:chgData name="Cheryl Reifer" userId="f32ec4ad6083a2d5" providerId="LiveId" clId="{3F3D911A-96FA-4940-9A02-5CB327CE3F37}" dt="2025-10-15T05:25:53.129" v="2128" actId="22"/>
          <ac:spMkLst>
            <pc:docMk/>
            <pc:sldMk cId="0" sldId="262"/>
            <ac:spMk id="12" creationId="{BB47B688-6212-0DB5-35C8-C4E19B6879FE}"/>
          </ac:spMkLst>
        </pc:spChg>
        <pc:picChg chg="mod">
          <ac:chgData name="Cheryl Reifer" userId="f32ec4ad6083a2d5" providerId="LiveId" clId="{3F3D911A-96FA-4940-9A02-5CB327CE3F37}" dt="2025-10-15T05:12:44" v="2033" actId="1076"/>
          <ac:picMkLst>
            <pc:docMk/>
            <pc:sldMk cId="0" sldId="262"/>
            <ac:picMk id="2051" creationId="{00000000-0000-0000-0000-000000000000}"/>
          </ac:picMkLst>
        </pc:picChg>
      </pc:sldChg>
      <pc:sldChg chg="addSp modSp mod">
        <pc:chgData name="Cheryl Reifer" userId="f32ec4ad6083a2d5" providerId="LiveId" clId="{3F3D911A-96FA-4940-9A02-5CB327CE3F37}" dt="2025-10-15T07:39:42.802" v="5041" actId="20577"/>
        <pc:sldMkLst>
          <pc:docMk/>
          <pc:sldMk cId="0" sldId="263"/>
        </pc:sldMkLst>
        <pc:spChg chg="mod">
          <ac:chgData name="Cheryl Reifer" userId="f32ec4ad6083a2d5" providerId="LiveId" clId="{3F3D911A-96FA-4940-9A02-5CB327CE3F37}" dt="2025-10-15T05:41:11.061" v="2223" actId="20577"/>
          <ac:spMkLst>
            <pc:docMk/>
            <pc:sldMk cId="0" sldId="263"/>
            <ac:spMk id="2" creationId="{00000000-0000-0000-0000-000000000000}"/>
          </ac:spMkLst>
        </pc:spChg>
        <pc:spChg chg="add mod">
          <ac:chgData name="Cheryl Reifer" userId="f32ec4ad6083a2d5" providerId="LiveId" clId="{3F3D911A-96FA-4940-9A02-5CB327CE3F37}" dt="2025-10-15T07:39:42.802" v="5041" actId="20577"/>
          <ac:spMkLst>
            <pc:docMk/>
            <pc:sldMk cId="0" sldId="263"/>
            <ac:spMk id="5" creationId="{A5B1F64C-F16F-1AFB-6791-4375DB883C5C}"/>
          </ac:spMkLst>
        </pc:spChg>
        <pc:spChg chg="mod">
          <ac:chgData name="Cheryl Reifer" userId="f32ec4ad6083a2d5" providerId="LiveId" clId="{3F3D911A-96FA-4940-9A02-5CB327CE3F37}" dt="2025-10-15T05:40:36.547" v="2184" actId="20577"/>
          <ac:spMkLst>
            <pc:docMk/>
            <pc:sldMk cId="0" sldId="263"/>
            <ac:spMk id="7" creationId="{00000000-0000-0000-0000-000000000000}"/>
          </ac:spMkLst>
        </pc:spChg>
        <pc:picChg chg="mod">
          <ac:chgData name="Cheryl Reifer" userId="f32ec4ad6083a2d5" providerId="LiveId" clId="{3F3D911A-96FA-4940-9A02-5CB327CE3F37}" dt="2025-10-15T05:42:59.114" v="2390" actId="1076"/>
          <ac:picMkLst>
            <pc:docMk/>
            <pc:sldMk cId="0" sldId="263"/>
            <ac:picMk id="3074" creationId="{00000000-0000-0000-0000-000000000000}"/>
          </ac:picMkLst>
        </pc:picChg>
      </pc:sldChg>
      <pc:sldChg chg="addSp modSp mod">
        <pc:chgData name="Cheryl Reifer" userId="f32ec4ad6083a2d5" providerId="LiveId" clId="{3F3D911A-96FA-4940-9A02-5CB327CE3F37}" dt="2025-10-15T07:40:47.434" v="5056" actId="20577"/>
        <pc:sldMkLst>
          <pc:docMk/>
          <pc:sldMk cId="0" sldId="264"/>
        </pc:sldMkLst>
        <pc:spChg chg="mod">
          <ac:chgData name="Cheryl Reifer" userId="f32ec4ad6083a2d5" providerId="LiveId" clId="{3F3D911A-96FA-4940-9A02-5CB327CE3F37}" dt="2025-10-15T07:40:28.921" v="5055" actId="20577"/>
          <ac:spMkLst>
            <pc:docMk/>
            <pc:sldMk cId="0" sldId="264"/>
            <ac:spMk id="2" creationId="{00000000-0000-0000-0000-000000000000}"/>
          </ac:spMkLst>
        </pc:spChg>
        <pc:spChg chg="add mod">
          <ac:chgData name="Cheryl Reifer" userId="f32ec4ad6083a2d5" providerId="LiveId" clId="{3F3D911A-96FA-4940-9A02-5CB327CE3F37}" dt="2025-10-15T07:40:47.434" v="5056" actId="20577"/>
          <ac:spMkLst>
            <pc:docMk/>
            <pc:sldMk cId="0" sldId="264"/>
            <ac:spMk id="4" creationId="{E3B4D483-0D73-8FE1-2B99-43BB934D71EB}"/>
          </ac:spMkLst>
        </pc:spChg>
        <pc:spChg chg="mod">
          <ac:chgData name="Cheryl Reifer" userId="f32ec4ad6083a2d5" providerId="LiveId" clId="{3F3D911A-96FA-4940-9A02-5CB327CE3F37}" dt="2025-10-15T05:58:31.896" v="2493" actId="20577"/>
          <ac:spMkLst>
            <pc:docMk/>
            <pc:sldMk cId="0" sldId="264"/>
            <ac:spMk id="6" creationId="{00000000-0000-0000-0000-000000000000}"/>
          </ac:spMkLst>
        </pc:spChg>
        <pc:spChg chg="mod">
          <ac:chgData name="Cheryl Reifer" userId="f32ec4ad6083a2d5" providerId="LiveId" clId="{3F3D911A-96FA-4940-9A02-5CB327CE3F37}" dt="2025-10-15T05:58:22.540" v="2492" actId="255"/>
          <ac:spMkLst>
            <pc:docMk/>
            <pc:sldMk cId="0" sldId="264"/>
            <ac:spMk id="7" creationId="{00000000-0000-0000-0000-000000000000}"/>
          </ac:spMkLst>
        </pc:spChg>
      </pc:sldChg>
      <pc:sldChg chg="addSp modSp mod">
        <pc:chgData name="Cheryl Reifer" userId="f32ec4ad6083a2d5" providerId="LiveId" clId="{3F3D911A-96FA-4940-9A02-5CB327CE3F37}" dt="2025-10-15T07:41:41.606" v="5091" actId="20577"/>
        <pc:sldMkLst>
          <pc:docMk/>
          <pc:sldMk cId="0" sldId="265"/>
        </pc:sldMkLst>
        <pc:spChg chg="mod">
          <ac:chgData name="Cheryl Reifer" userId="f32ec4ad6083a2d5" providerId="LiveId" clId="{3F3D911A-96FA-4940-9A02-5CB327CE3F37}" dt="2025-10-15T06:06:37.097" v="2678" actId="14100"/>
          <ac:spMkLst>
            <pc:docMk/>
            <pc:sldMk cId="0" sldId="265"/>
            <ac:spMk id="5" creationId="{00000000-0000-0000-0000-000000000000}"/>
          </ac:spMkLst>
        </pc:spChg>
        <pc:spChg chg="add mod">
          <ac:chgData name="Cheryl Reifer" userId="f32ec4ad6083a2d5" providerId="LiveId" clId="{3F3D911A-96FA-4940-9A02-5CB327CE3F37}" dt="2025-10-15T06:06:29.169" v="2676" actId="767"/>
          <ac:spMkLst>
            <pc:docMk/>
            <pc:sldMk cId="0" sldId="265"/>
            <ac:spMk id="6" creationId="{B9992D53-9126-4806-39BC-B02A1C0C8EDB}"/>
          </ac:spMkLst>
        </pc:spChg>
        <pc:spChg chg="add mod">
          <ac:chgData name="Cheryl Reifer" userId="f32ec4ad6083a2d5" providerId="LiveId" clId="{3F3D911A-96FA-4940-9A02-5CB327CE3F37}" dt="2025-10-15T07:41:41.606" v="5091" actId="20577"/>
          <ac:spMkLst>
            <pc:docMk/>
            <pc:sldMk cId="0" sldId="265"/>
            <ac:spMk id="7" creationId="{5A3709D5-C86C-7CA0-F077-8FC7E33D8A41}"/>
          </ac:spMkLst>
        </pc:spChg>
      </pc:sldChg>
      <pc:sldChg chg="modSp mod">
        <pc:chgData name="Cheryl Reifer" userId="f32ec4ad6083a2d5" providerId="LiveId" clId="{3F3D911A-96FA-4940-9A02-5CB327CE3F37}" dt="2025-10-15T06:17:09.446" v="2978" actId="20577"/>
        <pc:sldMkLst>
          <pc:docMk/>
          <pc:sldMk cId="0" sldId="266"/>
        </pc:sldMkLst>
        <pc:spChg chg="mod">
          <ac:chgData name="Cheryl Reifer" userId="f32ec4ad6083a2d5" providerId="LiveId" clId="{3F3D911A-96FA-4940-9A02-5CB327CE3F37}" dt="2025-10-15T06:13:27.021" v="2971" actId="20577"/>
          <ac:spMkLst>
            <pc:docMk/>
            <pc:sldMk cId="0" sldId="266"/>
            <ac:spMk id="2" creationId="{00000000-0000-0000-0000-000000000000}"/>
          </ac:spMkLst>
        </pc:spChg>
        <pc:spChg chg="mod">
          <ac:chgData name="Cheryl Reifer" userId="f32ec4ad6083a2d5" providerId="LiveId" clId="{3F3D911A-96FA-4940-9A02-5CB327CE3F37}" dt="2025-10-15T06:17:09.446" v="2978" actId="20577"/>
          <ac:spMkLst>
            <pc:docMk/>
            <pc:sldMk cId="0" sldId="266"/>
            <ac:spMk id="5" creationId="{00000000-0000-0000-0000-000000000000}"/>
          </ac:spMkLst>
        </pc:spChg>
      </pc:sldChg>
      <pc:sldChg chg="modSp mod">
        <pc:chgData name="Cheryl Reifer" userId="f32ec4ad6083a2d5" providerId="LiveId" clId="{3F3D911A-96FA-4940-9A02-5CB327CE3F37}" dt="2025-10-15T06:19:27.272" v="3002" actId="20577"/>
        <pc:sldMkLst>
          <pc:docMk/>
          <pc:sldMk cId="0" sldId="267"/>
        </pc:sldMkLst>
        <pc:spChg chg="mod">
          <ac:chgData name="Cheryl Reifer" userId="f32ec4ad6083a2d5" providerId="LiveId" clId="{3F3D911A-96FA-4940-9A02-5CB327CE3F37}" dt="2025-10-15T06:19:27.272" v="3002" actId="20577"/>
          <ac:spMkLst>
            <pc:docMk/>
            <pc:sldMk cId="0" sldId="267"/>
            <ac:spMk id="6" creationId="{00000000-0000-0000-0000-000000000000}"/>
          </ac:spMkLst>
        </pc:spChg>
      </pc:sldChg>
      <pc:sldChg chg="addSp modSp mod">
        <pc:chgData name="Cheryl Reifer" userId="f32ec4ad6083a2d5" providerId="LiveId" clId="{3F3D911A-96FA-4940-9A02-5CB327CE3F37}" dt="2025-10-15T07:43:29.648" v="5118" actId="20577"/>
        <pc:sldMkLst>
          <pc:docMk/>
          <pc:sldMk cId="0" sldId="270"/>
        </pc:sldMkLst>
        <pc:spChg chg="add mod">
          <ac:chgData name="Cheryl Reifer" userId="f32ec4ad6083a2d5" providerId="LiveId" clId="{3F3D911A-96FA-4940-9A02-5CB327CE3F37}" dt="2025-10-15T07:43:29.648" v="5118" actId="20577"/>
          <ac:spMkLst>
            <pc:docMk/>
            <pc:sldMk cId="0" sldId="270"/>
            <ac:spMk id="2" creationId="{580AA09D-F2EF-2E7A-ABB0-1608B97346B6}"/>
          </ac:spMkLst>
        </pc:spChg>
        <pc:spChg chg="mod">
          <ac:chgData name="Cheryl Reifer" userId="f32ec4ad6083a2d5" providerId="LiveId" clId="{3F3D911A-96FA-4940-9A02-5CB327CE3F37}" dt="2025-10-15T06:25:55.981" v="3083" actId="20577"/>
          <ac:spMkLst>
            <pc:docMk/>
            <pc:sldMk cId="0" sldId="270"/>
            <ac:spMk id="4" creationId="{00000000-0000-0000-0000-000000000000}"/>
          </ac:spMkLst>
        </pc:spChg>
      </pc:sldChg>
      <pc:sldChg chg="addSp modSp mod">
        <pc:chgData name="Cheryl Reifer" userId="f32ec4ad6083a2d5" providerId="LiveId" clId="{3F3D911A-96FA-4940-9A02-5CB327CE3F37}" dt="2025-10-15T06:37:29.762" v="3641" actId="20577"/>
        <pc:sldMkLst>
          <pc:docMk/>
          <pc:sldMk cId="0" sldId="272"/>
        </pc:sldMkLst>
        <pc:spChg chg="add mod">
          <ac:chgData name="Cheryl Reifer" userId="f32ec4ad6083a2d5" providerId="LiveId" clId="{3F3D911A-96FA-4940-9A02-5CB327CE3F37}" dt="2025-10-15T06:35:39.455" v="3633" actId="208"/>
          <ac:spMkLst>
            <pc:docMk/>
            <pc:sldMk cId="0" sldId="272"/>
            <ac:spMk id="2" creationId="{62F596CD-3EF6-F24B-2903-57EA1CFE5DBF}"/>
          </ac:spMkLst>
        </pc:spChg>
        <pc:spChg chg="mod">
          <ac:chgData name="Cheryl Reifer" userId="f32ec4ad6083a2d5" providerId="LiveId" clId="{3F3D911A-96FA-4940-9A02-5CB327CE3F37}" dt="2025-10-15T06:37:29.762" v="3641" actId="20577"/>
          <ac:spMkLst>
            <pc:docMk/>
            <pc:sldMk cId="0" sldId="272"/>
            <ac:spMk id="12" creationId="{00000000-0000-0000-0000-000000000000}"/>
          </ac:spMkLst>
        </pc:spChg>
      </pc:sldChg>
      <pc:sldChg chg="addSp delSp modSp mod">
        <pc:chgData name="Cheryl Reifer" userId="f32ec4ad6083a2d5" providerId="LiveId" clId="{3F3D911A-96FA-4940-9A02-5CB327CE3F37}" dt="2025-10-15T06:45:30.690" v="3898" actId="20577"/>
        <pc:sldMkLst>
          <pc:docMk/>
          <pc:sldMk cId="0" sldId="273"/>
        </pc:sldMkLst>
        <pc:spChg chg="add del mod">
          <ac:chgData name="Cheryl Reifer" userId="f32ec4ad6083a2d5" providerId="LiveId" clId="{3F3D911A-96FA-4940-9A02-5CB327CE3F37}" dt="2025-10-15T06:42:52.077" v="3708"/>
          <ac:spMkLst>
            <pc:docMk/>
            <pc:sldMk cId="0" sldId="273"/>
            <ac:spMk id="9" creationId="{5FA62D41-7001-040B-49A4-28F2DFC1FD4A}"/>
          </ac:spMkLst>
        </pc:spChg>
        <pc:spChg chg="add mod">
          <ac:chgData name="Cheryl Reifer" userId="f32ec4ad6083a2d5" providerId="LiveId" clId="{3F3D911A-96FA-4940-9A02-5CB327CE3F37}" dt="2025-10-15T06:44:23.566" v="3897" actId="208"/>
          <ac:spMkLst>
            <pc:docMk/>
            <pc:sldMk cId="0" sldId="273"/>
            <ac:spMk id="10" creationId="{CEF8CE32-118D-B4FD-0D21-15E8C0120EB4}"/>
          </ac:spMkLst>
        </pc:spChg>
        <pc:spChg chg="mod">
          <ac:chgData name="Cheryl Reifer" userId="f32ec4ad6083a2d5" providerId="LiveId" clId="{3F3D911A-96FA-4940-9A02-5CB327CE3F37}" dt="2025-10-15T06:45:30.690" v="3898" actId="20577"/>
          <ac:spMkLst>
            <pc:docMk/>
            <pc:sldMk cId="0" sldId="273"/>
            <ac:spMk id="12" creationId="{00000000-0000-0000-0000-000000000000}"/>
          </ac:spMkLst>
        </pc:spChg>
      </pc:sldChg>
      <pc:sldChg chg="addSp modSp mod">
        <pc:chgData name="Cheryl Reifer" userId="f32ec4ad6083a2d5" providerId="LiveId" clId="{3F3D911A-96FA-4940-9A02-5CB327CE3F37}" dt="2025-10-15T06:50:51.120" v="4228" actId="20577"/>
        <pc:sldMkLst>
          <pc:docMk/>
          <pc:sldMk cId="0" sldId="274"/>
        </pc:sldMkLst>
        <pc:spChg chg="mod">
          <ac:chgData name="Cheryl Reifer" userId="f32ec4ad6083a2d5" providerId="LiveId" clId="{3F3D911A-96FA-4940-9A02-5CB327CE3F37}" dt="2025-10-15T06:50:51.120" v="4228" actId="20577"/>
          <ac:spMkLst>
            <pc:docMk/>
            <pc:sldMk cId="0" sldId="274"/>
            <ac:spMk id="12" creationId="{00000000-0000-0000-0000-000000000000}"/>
          </ac:spMkLst>
        </pc:spChg>
        <pc:spChg chg="add mod">
          <ac:chgData name="Cheryl Reifer" userId="f32ec4ad6083a2d5" providerId="LiveId" clId="{3F3D911A-96FA-4940-9A02-5CB327CE3F37}" dt="2025-10-15T06:49:14.003" v="4218" actId="208"/>
          <ac:spMkLst>
            <pc:docMk/>
            <pc:sldMk cId="0" sldId="274"/>
            <ac:spMk id="13" creationId="{1CFB0849-F7F3-20C3-6B14-B49C30CD44BC}"/>
          </ac:spMkLst>
        </pc:spChg>
      </pc:sldChg>
      <pc:sldChg chg="addSp modSp mod">
        <pc:chgData name="Cheryl Reifer" userId="f32ec4ad6083a2d5" providerId="LiveId" clId="{3F3D911A-96FA-4940-9A02-5CB327CE3F37}" dt="2025-10-15T06:57:04.988" v="4414" actId="20577"/>
        <pc:sldMkLst>
          <pc:docMk/>
          <pc:sldMk cId="0" sldId="275"/>
        </pc:sldMkLst>
        <pc:spChg chg="add mod">
          <ac:chgData name="Cheryl Reifer" userId="f32ec4ad6083a2d5" providerId="LiveId" clId="{3F3D911A-96FA-4940-9A02-5CB327CE3F37}" dt="2025-10-15T06:57:04.988" v="4414" actId="20577"/>
          <ac:spMkLst>
            <pc:docMk/>
            <pc:sldMk cId="0" sldId="275"/>
            <ac:spMk id="3" creationId="{59DEF626-B72C-9B7C-D1CC-5BC00E28B7D5}"/>
          </ac:spMkLst>
        </pc:spChg>
        <pc:spChg chg="mod">
          <ac:chgData name="Cheryl Reifer" userId="f32ec4ad6083a2d5" providerId="LiveId" clId="{3F3D911A-96FA-4940-9A02-5CB327CE3F37}" dt="2025-10-15T06:55:36.992" v="4231" actId="20577"/>
          <ac:spMkLst>
            <pc:docMk/>
            <pc:sldMk cId="0" sldId="275"/>
            <ac:spMk id="12" creationId="{00000000-0000-0000-0000-000000000000}"/>
          </ac:spMkLst>
        </pc:spChg>
        <pc:picChg chg="mod">
          <ac:chgData name="Cheryl Reifer" userId="f32ec4ad6083a2d5" providerId="LiveId" clId="{3F3D911A-96FA-4940-9A02-5CB327CE3F37}" dt="2025-10-15T06:53:36.502" v="4230" actId="1076"/>
          <ac:picMkLst>
            <pc:docMk/>
            <pc:sldMk cId="0" sldId="275"/>
            <ac:picMk id="2" creationId="{00000000-0000-0000-0000-000000000000}"/>
          </ac:picMkLst>
        </pc:picChg>
      </pc:sldChg>
      <pc:sldChg chg="modSp mod">
        <pc:chgData name="Cheryl Reifer" userId="f32ec4ad6083a2d5" providerId="LiveId" clId="{3F3D911A-96FA-4940-9A02-5CB327CE3F37}" dt="2025-10-15T07:01:06.410" v="4425" actId="20577"/>
        <pc:sldMkLst>
          <pc:docMk/>
          <pc:sldMk cId="0" sldId="277"/>
        </pc:sldMkLst>
        <pc:spChg chg="mod">
          <ac:chgData name="Cheryl Reifer" userId="f32ec4ad6083a2d5" providerId="LiveId" clId="{3F3D911A-96FA-4940-9A02-5CB327CE3F37}" dt="2025-10-15T07:01:06.410" v="4425" actId="20577"/>
          <ac:spMkLst>
            <pc:docMk/>
            <pc:sldMk cId="0" sldId="277"/>
            <ac:spMk id="2" creationId="{815146BA-F852-23D7-AC02-72E4BDFA1BE0}"/>
          </ac:spMkLst>
        </pc:spChg>
      </pc:sldChg>
      <pc:sldChg chg="addSp modSp mod">
        <pc:chgData name="Cheryl Reifer" userId="f32ec4ad6083a2d5" providerId="LiveId" clId="{3F3D911A-96FA-4940-9A02-5CB327CE3F37}" dt="2025-10-15T07:19:49.802" v="4673" actId="20577"/>
        <pc:sldMkLst>
          <pc:docMk/>
          <pc:sldMk cId="0" sldId="285"/>
        </pc:sldMkLst>
        <pc:spChg chg="mod">
          <ac:chgData name="Cheryl Reifer" userId="f32ec4ad6083a2d5" providerId="LiveId" clId="{3F3D911A-96FA-4940-9A02-5CB327CE3F37}" dt="2025-10-15T07:18:41.051" v="4485" actId="20577"/>
          <ac:spMkLst>
            <pc:docMk/>
            <pc:sldMk cId="0" sldId="285"/>
            <ac:spMk id="3" creationId="{00000000-0000-0000-0000-000000000000}"/>
          </ac:spMkLst>
        </pc:spChg>
        <pc:spChg chg="add mod">
          <ac:chgData name="Cheryl Reifer" userId="f32ec4ad6083a2d5" providerId="LiveId" clId="{3F3D911A-96FA-4940-9A02-5CB327CE3F37}" dt="2025-10-15T07:19:49.802" v="4673" actId="20577"/>
          <ac:spMkLst>
            <pc:docMk/>
            <pc:sldMk cId="0" sldId="285"/>
            <ac:spMk id="4" creationId="{94D25A9C-BCD4-589F-5C8F-DDDB7B87124D}"/>
          </ac:spMkLst>
        </pc:spChg>
      </pc:sldChg>
      <pc:sldChg chg="addSp modSp mod">
        <pc:chgData name="Cheryl Reifer" userId="f32ec4ad6083a2d5" providerId="LiveId" clId="{3F3D911A-96FA-4940-9A02-5CB327CE3F37}" dt="2025-10-15T07:24:47.807" v="4850" actId="208"/>
        <pc:sldMkLst>
          <pc:docMk/>
          <pc:sldMk cId="0" sldId="286"/>
        </pc:sldMkLst>
        <pc:spChg chg="mod">
          <ac:chgData name="Cheryl Reifer" userId="f32ec4ad6083a2d5" providerId="LiveId" clId="{3F3D911A-96FA-4940-9A02-5CB327CE3F37}" dt="2025-10-15T07:23:55.567" v="4674" actId="20577"/>
          <ac:spMkLst>
            <pc:docMk/>
            <pc:sldMk cId="0" sldId="286"/>
            <ac:spMk id="2" creationId="{1A7D453E-D255-4B74-3FB6-15B1B7A1153B}"/>
          </ac:spMkLst>
        </pc:spChg>
        <pc:spChg chg="add mod">
          <ac:chgData name="Cheryl Reifer" userId="f32ec4ad6083a2d5" providerId="LiveId" clId="{3F3D911A-96FA-4940-9A02-5CB327CE3F37}" dt="2025-10-15T07:24:47.807" v="4850" actId="208"/>
          <ac:spMkLst>
            <pc:docMk/>
            <pc:sldMk cId="0" sldId="286"/>
            <ac:spMk id="9" creationId="{0AEAFCF1-14E7-2970-0D92-3FB2EB5553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defRPr sz="1200"/>
            </a:lvl1pPr>
          </a:lstStyle>
          <a:p>
            <a:pPr>
              <a:defRPr/>
            </a:pPr>
            <a:fld id="{07894DD2-0DDA-C24C-A772-AE987C62F897}" type="datetimeFigureOut">
              <a:rPr lang="en-US"/>
              <a:t>10/14/2025</a:t>
            </a:fld>
            <a:endParaRPr lang="en-US"/>
          </a:p>
        </p:txBody>
      </p:sp>
      <p:sp>
        <p:nvSpPr>
          <p:cNvPr id="4" name="Slide Image Placeholder 3"/>
          <p:cNvSpPr>
            <a:spLocks noGrp="1" noRot="1" noChangeAspect="1"/>
          </p:cNvSpPr>
          <p:nvPr>
            <p:ph type="sldImg" idx="2"/>
          </p:nvPr>
        </p:nvSpPr>
        <p:spPr bwMode="auto">
          <a:xfrm>
            <a:off x="381000" y="685800"/>
            <a:ext cx="6096000" cy="34290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es Placeholder 4"/>
          <p:cNvSpPr>
            <a:spLocks noGrp="1"/>
          </p:cNvSpPr>
          <p:nvPr>
            <p:ph type="body" sz="quarter" idx="3"/>
          </p:nvPr>
        </p:nvSpPr>
        <p:spPr bwMode="auto">
          <a:xfrm>
            <a:off x="685800" y="4343400"/>
            <a:ext cx="5486400" cy="411480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Footer Placeholder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defRPr sz="1200"/>
            </a:lvl1pPr>
          </a:lstStyle>
          <a:p>
            <a:pPr>
              <a:defRPr/>
            </a:pPr>
            <a:fld id="{3624DC8D-BEC2-D34A-81E1-6AC3BD4AB132}" type="slidenum">
              <a:rPr lang="en-US"/>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a:defRPr sz="1200">
        <a:solidFill>
          <a:schemeClr val="tx1"/>
        </a:solidFill>
        <a:latin typeface="+mn-lt"/>
        <a:ea typeface="+mn-ea"/>
        <a:cs typeface="+mn-cs"/>
      </a:defRPr>
    </a:lvl1pPr>
    <a:lvl2pPr marL="457200" algn="l" defTabSz="457200">
      <a:defRPr sz="1200">
        <a:solidFill>
          <a:schemeClr val="tx1"/>
        </a:solidFill>
        <a:latin typeface="+mn-lt"/>
        <a:ea typeface="+mn-ea"/>
        <a:cs typeface="+mn-cs"/>
      </a:defRPr>
    </a:lvl2pPr>
    <a:lvl3pPr marL="914400" algn="l" defTabSz="457200">
      <a:defRPr sz="1200">
        <a:solidFill>
          <a:schemeClr val="tx1"/>
        </a:solidFill>
        <a:latin typeface="+mn-lt"/>
        <a:ea typeface="+mn-ea"/>
        <a:cs typeface="+mn-cs"/>
      </a:defRPr>
    </a:lvl3pPr>
    <a:lvl4pPr marL="1371600" algn="l" defTabSz="457200">
      <a:defRPr sz="1200">
        <a:solidFill>
          <a:schemeClr val="tx1"/>
        </a:solidFill>
        <a:latin typeface="+mn-lt"/>
        <a:ea typeface="+mn-ea"/>
        <a:cs typeface="+mn-cs"/>
      </a:defRPr>
    </a:lvl4pPr>
    <a:lvl5pPr marL="1828800" algn="l" defTabSz="457200">
      <a:defRPr sz="1200">
        <a:solidFill>
          <a:schemeClr val="tx1"/>
        </a:solidFill>
        <a:latin typeface="+mn-lt"/>
        <a:ea typeface="+mn-ea"/>
        <a:cs typeface="+mn-cs"/>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direct.com/science/article/pii/S009286741600053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endParaRPr lang="ru-RU" dirty="0"/>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sz="1200" dirty="0"/>
              <a:t>As we can see, the gut is a mirror of health. When it works like clockwork, a person has strong immunity and gets sick less often.</a:t>
            </a:r>
          </a:p>
          <a:p>
            <a:pPr>
              <a:buNone/>
            </a:pPr>
            <a:r>
              <a:rPr lang="en-US" sz="1200" dirty="0"/>
              <a:t>The result: they are energetic, satisfied, quick to get up, fit, and look great!</a:t>
            </a:r>
          </a:p>
          <a:p>
            <a:r>
              <a:rPr lang="en-US" sz="1200" dirty="0"/>
              <a:t>It’s no coincidence that gut health is currently at the forefront of attention for medical scientists and nutrition experts.</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dirty="0"/>
              <a:t>Unfortunately, the vast majority of people today have problems with their intestines.</a:t>
            </a:r>
            <a:br>
              <a:rPr lang="en-US" dirty="0"/>
            </a:br>
            <a:r>
              <a:rPr lang="en-US" dirty="0"/>
              <a:t>In the life of almost every one of us, there are constant factors that provoke disruptions in the functioning of this vital organ.</a:t>
            </a:r>
          </a:p>
          <a:p>
            <a:pPr>
              <a:buFont typeface="Arial" panose="020B0604020202020204" pitchFamily="34" charset="0"/>
              <a:buChar char="•"/>
            </a:pPr>
            <a:r>
              <a:rPr lang="en-US" b="1" dirty="0"/>
              <a:t>Unbalanced diet</a:t>
            </a:r>
            <a:r>
              <a:rPr lang="en-US" dirty="0"/>
              <a:t> (lack of fiber, live dairy products, and fermented foods; predominance of refined food with low nutritional value, and fast carbohydrates).</a:t>
            </a:r>
          </a:p>
          <a:p>
            <a:pPr>
              <a:buFont typeface="Arial" panose="020B0604020202020204" pitchFamily="34" charset="0"/>
              <a:buChar char="•"/>
            </a:pPr>
            <a:r>
              <a:rPr lang="en-US" b="1" dirty="0"/>
              <a:t>Lack of a daily water intake habit</a:t>
            </a:r>
            <a:r>
              <a:rPr lang="en-US" dirty="0"/>
              <a:t> (the daily norm is 1.5–2 liters). Without enough water, peristalsis worsens, and our "waste" cannot move freely through the intestines. As a result, constipation occurs, and toxins are not evacuated from the body in time.</a:t>
            </a:r>
          </a:p>
          <a:p>
            <a:pPr>
              <a:buFont typeface="Arial" panose="020B0604020202020204" pitchFamily="34" charset="0"/>
              <a:buChar char="•"/>
            </a:pPr>
            <a:r>
              <a:rPr lang="en-US" b="1" dirty="0"/>
              <a:t>Stress</a:t>
            </a:r>
            <a:r>
              <a:rPr lang="en-US" dirty="0"/>
              <a:t>. Increased levels of anxiety, according to experts, can trigger irritable bowel syndrome.</a:t>
            </a:r>
          </a:p>
          <a:p>
            <a:pPr>
              <a:buFont typeface="Arial" panose="020B0604020202020204" pitchFamily="34" charset="0"/>
              <a:buChar char="•"/>
            </a:pPr>
            <a:r>
              <a:rPr lang="en-US" b="1" dirty="0"/>
              <a:t>Medication</a:t>
            </a:r>
            <a:r>
              <a:rPr lang="en-US" dirty="0"/>
              <a:t>. Antibiotics kill not only the bad but also the good microorganisms, often leading to intestinal disturbances. Additionally, some medications have side effects such as diarrhea and other gastrointestinal disorders.</a:t>
            </a:r>
          </a:p>
          <a:p>
            <a:pPr>
              <a:buFont typeface="Arial" panose="020B0604020202020204" pitchFamily="34" charset="0"/>
              <a:buChar char="•"/>
            </a:pPr>
            <a:r>
              <a:rPr lang="en-US" b="1" dirty="0"/>
              <a:t>Sedentary lifestyle</a:t>
            </a:r>
            <a:r>
              <a:rPr lang="en-US" dirty="0"/>
              <a:t> (sitting work, lack of exercise or physical activity). A lack of movement reduces the tone of the abdominal muscles and, consequently, the tone and peristalsis of the intestines. On average, people who sit most of the day suffer from constipation 2–3 times more often than those who are physically active.</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sz="1200" dirty="0"/>
              <a:t>If any attempts were made to address such situations, they were most likely of a local and short-term nature.</a:t>
            </a:r>
            <a:br>
              <a:rPr lang="en-US" sz="1200" dirty="0"/>
            </a:br>
            <a:r>
              <a:rPr lang="en-US" sz="1200" dirty="0"/>
              <a:t>For example, this could have been taking probiotics after antibiotic treatment or enzymes after a gastrointestinal infection.</a:t>
            </a:r>
          </a:p>
          <a:p>
            <a:r>
              <a:rPr lang="en-US" sz="1200" dirty="0"/>
              <a:t>However, these are all temporary measures that provide short-term relief but do not solve the problem as a whole.</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sz="1200" dirty="0"/>
              <a:t>If we want to be healthy and have a strong immune system, we must approach the problem comprehensively. The body is a unified system where all life processes are interconnected and interdependent.</a:t>
            </a:r>
            <a:br>
              <a:rPr lang="en-US" sz="1200" dirty="0"/>
            </a:br>
            <a:r>
              <a:rPr lang="en-US" sz="1200" dirty="0"/>
              <a:t>The intestines, as the primary "nourishing" organ, should be the first focus on this journey. The health of every cell depends on the proper functioning of the intestines, as each cell must receive a specific set of nutrients daily to fully perform its functions.</a:t>
            </a:r>
          </a:p>
          <a:p>
            <a:pPr>
              <a:buNone/>
            </a:pPr>
            <a:r>
              <a:rPr lang="en-US" sz="1200" dirty="0"/>
              <a:t>Therefore:</a:t>
            </a:r>
          </a:p>
          <a:p>
            <a:pPr>
              <a:buFont typeface="Arial" panose="020B0604020202020204" pitchFamily="34" charset="0"/>
              <a:buChar char="•"/>
            </a:pPr>
            <a:r>
              <a:rPr lang="en-US" sz="1200" dirty="0" err="1"/>
              <a:t>Opt</a:t>
            </a:r>
            <a:r>
              <a:rPr lang="en-US" sz="1200" dirty="0"/>
              <a:t> for comprehensive programs produced by reputable companies. Avoid "magic pills" that claim to eliminate the negative effects of years of dietary excesses, intoxication, and other factors in a short time. There are no miracles.</a:t>
            </a:r>
          </a:p>
          <a:p>
            <a:pPr>
              <a:buFont typeface="Arial" panose="020B0604020202020204" pitchFamily="34" charset="0"/>
              <a:buChar char="•"/>
            </a:pPr>
            <a:r>
              <a:rPr lang="en-US" sz="1200" dirty="0"/>
              <a:t>Remember that effective and safe gut health recovery takes time – typically more than a week. The body is a complex system, and its function cannot be reprogrammed in a few days. It’s not only necessary to evacuate excess waste and toxins (which most detox programs focus on), but also to replenish what’s missing and restore the balance of gut flora.</a:t>
            </a:r>
          </a:p>
          <a:p>
            <a:pPr>
              <a:buFont typeface="Arial" panose="020B0604020202020204" pitchFamily="34" charset="0"/>
              <a:buChar char="•"/>
            </a:pPr>
            <a:r>
              <a:rPr lang="en-US" sz="1200" dirty="0"/>
              <a:t>Keep in mind that the program should be accompanied by dietary recommendations. If a manufacturer claims that their product will normalize digestion (and at the same time, "cleanse" and help you lose weight) without changing your usual diet, they are not to be trusted. Typically, such "miracle" products feature exotic, rare, and hard-to-find ingredients with an enticing story or, conversely, a "secret scientific development" that was previously available only to the select few. This captures the imagination of the naive consumer and justifies the inflated price.</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en-US" sz="1200" dirty="0"/>
              <a:t>This is the first targeted program from Coral Club, embodying a comprehensive approach to health. It includes products designed for the systematic, step-by-step restoration of the intestines and other digestive organs involved in the processes of digestion and nutrient absorption.</a:t>
            </a:r>
            <a:br>
              <a:rPr lang="en-US" sz="1200" dirty="0"/>
            </a:br>
            <a:r>
              <a:rPr lang="en-US" sz="1200" dirty="0"/>
              <a:t>It’s convenient: all the necessary products, in the right quantities and combinations, are neatly packaged in blisters and compactly organized by stage. Application and dietary recommendations are included.</a:t>
            </a:r>
            <a:br>
              <a:rPr lang="en-US" sz="1200" dirty="0"/>
            </a:br>
            <a:r>
              <a:rPr lang="en-US" sz="1200" dirty="0"/>
              <a:t>This is a ready-made solution in one box, unmatched in the market.</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dirty="0"/>
              <a:t>The </a:t>
            </a:r>
            <a:r>
              <a:rPr lang="en-US" b="1" dirty="0"/>
              <a:t>"Healthy Gut" Program</a:t>
            </a:r>
            <a:r>
              <a:rPr lang="en-US" dirty="0"/>
              <a:t> helps to:</a:t>
            </a:r>
          </a:p>
          <a:p>
            <a:pPr>
              <a:buFont typeface="Arial" panose="020B0604020202020204" pitchFamily="34" charset="0"/>
              <a:buChar char="•"/>
            </a:pPr>
            <a:r>
              <a:rPr lang="en-US" dirty="0"/>
              <a:t>Normalize the function of the intestines – a crucial organ whose performance directly impacts the effectiveness of various body systems.</a:t>
            </a:r>
          </a:p>
          <a:p>
            <a:pPr>
              <a:buFont typeface="Arial" panose="020B0604020202020204" pitchFamily="34" charset="0"/>
              <a:buChar char="•"/>
            </a:pPr>
            <a:r>
              <a:rPr lang="en-US" dirty="0"/>
              <a:t>Strengthen the immune system, enhancing resistance to infections and viruses.</a:t>
            </a:r>
          </a:p>
          <a:p>
            <a:pPr>
              <a:buFont typeface="Arial" panose="020B0604020202020204" pitchFamily="34" charset="0"/>
              <a:buChar char="•"/>
            </a:pPr>
            <a:r>
              <a:rPr lang="en-US" dirty="0"/>
              <a:t>Restore metabolic balance.</a:t>
            </a:r>
          </a:p>
          <a:p>
            <a:pPr>
              <a:buFont typeface="Arial" panose="020B0604020202020204" pitchFamily="34" charset="0"/>
              <a:buChar char="•"/>
            </a:pPr>
            <a:r>
              <a:rPr lang="en-US" dirty="0"/>
              <a:t>Improve overall well-being and appearance.</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The "Healthy Gut" Program</a:t>
            </a:r>
            <a:r>
              <a:rPr lang="en-US" dirty="0"/>
              <a:t> – the result of 20 years of expertise from the company and the outcome of extensive collaboration between nutrition specialists and Coral Club.</a:t>
            </a:r>
          </a:p>
          <a:p>
            <a:r>
              <a:rPr lang="en-US" dirty="0"/>
              <a:t>We don’t promise a "miracle effect" over the weekend.</a:t>
            </a:r>
            <a:br>
              <a:rPr lang="en-US" dirty="0"/>
            </a:br>
            <a:r>
              <a:rPr lang="en-US" dirty="0"/>
              <a:t>The "Healthy Gut" program is a gradual process, during which the gut undergoes a careful, step-by-step recovery.</a:t>
            </a:r>
            <a:br>
              <a:rPr lang="en-US" dirty="0"/>
            </a:br>
            <a:r>
              <a:rPr lang="en-US" dirty="0"/>
              <a:t>The program is designed for 30 days and is divided into three stages, each lasting 10 days.</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Stage 1 of the Program – GENTLE CLEANSING</a:t>
            </a:r>
            <a:endParaRPr lang="en-US" dirty="0"/>
          </a:p>
          <a:p>
            <a:pPr>
              <a:buNone/>
            </a:pPr>
            <a:r>
              <a:rPr lang="en-US" dirty="0"/>
              <a:t>In this stage, the intestines undergo a gentle cleansing. The body is freed from toxic substances and parasites (helminths). Bile production is activated, and the kidney drainage system is supported.</a:t>
            </a:r>
          </a:p>
          <a:p>
            <a:pPr>
              <a:buNone/>
            </a:pPr>
            <a:r>
              <a:rPr lang="en-US" b="1" dirty="0"/>
              <a:t>Products used in Stage 1:</a:t>
            </a:r>
            <a:endParaRPr lang="en-US" dirty="0"/>
          </a:p>
          <a:p>
            <a:pPr>
              <a:buFont typeface="Arial" panose="020B0604020202020204" pitchFamily="34" charset="0"/>
              <a:buChar char="•"/>
            </a:pPr>
            <a:r>
              <a:rPr lang="en-US" b="1" dirty="0"/>
              <a:t>Super-Flora</a:t>
            </a:r>
            <a:r>
              <a:rPr lang="en-US" dirty="0"/>
              <a:t> (promotes the growth of beneficial bacteria and improves gut microbiota health)</a:t>
            </a:r>
          </a:p>
          <a:p>
            <a:pPr>
              <a:buFont typeface="Arial" panose="020B0604020202020204" pitchFamily="34" charset="0"/>
              <a:buChar char="•"/>
            </a:pPr>
            <a:r>
              <a:rPr lang="en-US" b="1" dirty="0" err="1"/>
              <a:t>Zaferan</a:t>
            </a:r>
            <a:r>
              <a:rPr lang="en-US" dirty="0"/>
              <a:t> (stimulates bile production and flow, improves digestion, and helps lower cholesterol levels)</a:t>
            </a:r>
          </a:p>
          <a:p>
            <a:pPr>
              <a:buFont typeface="Arial" panose="020B0604020202020204" pitchFamily="34" charset="0"/>
              <a:buChar char="•"/>
            </a:pPr>
            <a:r>
              <a:rPr lang="en-US" b="1" dirty="0"/>
              <a:t>Black Walnut Leaves</a:t>
            </a:r>
            <a:r>
              <a:rPr lang="en-US" dirty="0"/>
              <a:t> (possess antiparasitic and mild laxative effects, support the health of the intestinal mucosa, and lower cholesterol)</a:t>
            </a:r>
          </a:p>
          <a:p>
            <a:pPr>
              <a:buFont typeface="Arial" panose="020B0604020202020204" pitchFamily="34" charset="0"/>
              <a:buChar char="•"/>
            </a:pPr>
            <a:r>
              <a:rPr lang="en-US" b="1" dirty="0"/>
              <a:t>Papaya</a:t>
            </a:r>
            <a:r>
              <a:rPr lang="en-US" dirty="0"/>
              <a:t> (aids protein breakdown, activates intestinal function, reduces mucosal irritation, and accelerates mucosal regeneration)</a:t>
            </a:r>
          </a:p>
          <a:p>
            <a:pPr>
              <a:buFont typeface="Arial" panose="020B0604020202020204" pitchFamily="34" charset="0"/>
              <a:buChar char="•"/>
            </a:pPr>
            <a:r>
              <a:rPr lang="en-US" b="1" dirty="0"/>
              <a:t>Coral Alfalfa</a:t>
            </a:r>
            <a:r>
              <a:rPr lang="en-US" dirty="0"/>
              <a:t> (cleanses intestinal villi while providing the body with minerals, amino acids, and vitamins)</a:t>
            </a:r>
          </a:p>
          <a:p>
            <a:pPr>
              <a:buFont typeface="Arial" panose="020B0604020202020204" pitchFamily="34" charset="0"/>
              <a:buChar char="•"/>
            </a:pPr>
            <a:r>
              <a:rPr lang="en-US" b="1" dirty="0"/>
              <a:t>Coral Lecithin</a:t>
            </a:r>
            <a:r>
              <a:rPr lang="en-US" dirty="0"/>
              <a:t> (essential for the renewal and repair of damaged cells, including lymphocytes and macrophages—cells of the immune system, as well as liver cells)</a:t>
            </a:r>
          </a:p>
          <a:p>
            <a:pPr>
              <a:buFont typeface="Arial" panose="020B0604020202020204" pitchFamily="34" charset="0"/>
              <a:buChar char="•"/>
            </a:pPr>
            <a:r>
              <a:rPr lang="en-US" b="1" dirty="0"/>
              <a:t>Coral Burdock Root</a:t>
            </a:r>
            <a:r>
              <a:rPr lang="en-US" dirty="0"/>
              <a:t> (assists in the detoxification of the kidneys, liver, and gallbladder)</a:t>
            </a:r>
          </a:p>
          <a:p>
            <a:pPr>
              <a:buFont typeface="Arial" panose="020B0604020202020204" pitchFamily="34" charset="0"/>
              <a:buChar char="•"/>
            </a:pPr>
            <a:r>
              <a:rPr lang="en-US" b="1" dirty="0"/>
              <a:t>Cascara Sagrada</a:t>
            </a:r>
            <a:r>
              <a:rPr lang="en-US" dirty="0"/>
              <a:t> (a gentle laxative that promotes regular bowel movements)</a:t>
            </a:r>
          </a:p>
          <a:p>
            <a:pPr>
              <a:buFont typeface="Arial" panose="020B0604020202020204" pitchFamily="34" charset="0"/>
              <a:buChar char="•"/>
            </a:pPr>
            <a:r>
              <a:rPr lang="en-US" b="1" dirty="0"/>
              <a:t>Coral Carnitine</a:t>
            </a:r>
            <a:r>
              <a:rPr lang="en-US" dirty="0"/>
              <a:t> (accelerates fat breakdown, releasing energy needed to maintain high vitality, and eliminates toxic compounds, preventing their buildup)</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Stage 2 of the Program – NORMALIZATION of Function</a:t>
            </a:r>
            <a:endParaRPr lang="en-US" dirty="0"/>
          </a:p>
          <a:p>
            <a:pPr>
              <a:buNone/>
            </a:pPr>
            <a:r>
              <a:rPr lang="en-US" dirty="0"/>
              <a:t>The goal of this stage is to bring the gut microbiome to a balanced state, where microorganisms from different groups coexist in harmony, regulating each other’s growth.</a:t>
            </a:r>
          </a:p>
          <a:p>
            <a:pPr>
              <a:buNone/>
            </a:pPr>
            <a:r>
              <a:rPr lang="en-US" dirty="0"/>
              <a:t>To achieve this, Stage 2 includes products that promote the increase and restoration of beneficial bacteria, optimize digestion, and regulate enzyme synthesis.</a:t>
            </a:r>
          </a:p>
          <a:p>
            <a:pPr>
              <a:buNone/>
            </a:pPr>
            <a:r>
              <a:rPr lang="en-US" dirty="0"/>
              <a:t>This is a crucial part of the healing process, ultimately determining the quality of nutrient and energy absorption in the digestive system.</a:t>
            </a:r>
          </a:p>
          <a:p>
            <a:pPr>
              <a:buNone/>
            </a:pPr>
            <a:r>
              <a:rPr lang="en-US" b="1" dirty="0"/>
              <a:t>PRODUCTS PARTICIPATING IN THIS STAGE:</a:t>
            </a:r>
            <a:endParaRPr lang="en-US" dirty="0"/>
          </a:p>
          <a:p>
            <a:pPr>
              <a:buFont typeface="Arial" panose="020B0604020202020204" pitchFamily="34" charset="0"/>
              <a:buChar char="•"/>
            </a:pPr>
            <a:r>
              <a:rPr lang="en-US" b="1" dirty="0"/>
              <a:t>Super-Flora</a:t>
            </a:r>
            <a:endParaRPr lang="en-US" dirty="0"/>
          </a:p>
          <a:p>
            <a:pPr>
              <a:buFont typeface="Arial" panose="020B0604020202020204" pitchFamily="34" charset="0"/>
              <a:buChar char="•"/>
            </a:pPr>
            <a:r>
              <a:rPr lang="en-US" b="1" dirty="0" err="1"/>
              <a:t>Zaferan</a:t>
            </a:r>
            <a:endParaRPr lang="en-US" dirty="0"/>
          </a:p>
          <a:p>
            <a:pPr>
              <a:buFont typeface="Arial" panose="020B0604020202020204" pitchFamily="34" charset="0"/>
              <a:buChar char="•"/>
            </a:pPr>
            <a:r>
              <a:rPr lang="en-US" b="1" dirty="0"/>
              <a:t>Coral Lecithin</a:t>
            </a:r>
            <a:endParaRPr lang="en-US" dirty="0"/>
          </a:p>
          <a:p>
            <a:pPr>
              <a:buFont typeface="Arial" panose="020B0604020202020204" pitchFamily="34" charset="0"/>
              <a:buChar char="•"/>
            </a:pPr>
            <a:r>
              <a:rPr lang="en-US" b="1" dirty="0"/>
              <a:t>Assimilator</a:t>
            </a:r>
            <a:r>
              <a:rPr lang="en-US" dirty="0"/>
              <a:t> (a complex of plant-based enzymes that improves digestion and nutrient absorption. Vitamins A and D help restore the mucous membranes of the digestive system, while vitamin D regulates the synthesis of digestive enzymes and hormones).</a:t>
            </a:r>
          </a:p>
          <a:p>
            <a:pPr>
              <a:buFont typeface="Arial" panose="020B0604020202020204" pitchFamily="34" charset="0"/>
              <a:buChar char="•"/>
            </a:pPr>
            <a:r>
              <a:rPr lang="en-US" b="1" dirty="0"/>
              <a:t>Coral Artichoke</a:t>
            </a:r>
            <a:r>
              <a:rPr lang="en-US" dirty="0"/>
              <a:t> (contains the best </a:t>
            </a:r>
            <a:r>
              <a:rPr lang="en-US" dirty="0" err="1"/>
              <a:t>hepatoprotectors</a:t>
            </a:r>
            <a:r>
              <a:rPr lang="en-US" dirty="0"/>
              <a:t>, supporting liver health and the bile ducts).</a:t>
            </a:r>
          </a:p>
          <a:p>
            <a:pPr>
              <a:buFont typeface="Arial" panose="020B0604020202020204" pitchFamily="34" charset="0"/>
              <a:buChar char="•"/>
            </a:pPr>
            <a:r>
              <a:rPr lang="en-US" b="1" dirty="0"/>
              <a:t>Coral Magnesium</a:t>
            </a:r>
            <a:r>
              <a:rPr lang="en-US" dirty="0"/>
              <a:t> (normalizes intestinal, gallbladder, and urinary bladder motility, improves nutrient, vitamin, and mineral absorption, and activates energy production).</a:t>
            </a:r>
          </a:p>
          <a:p>
            <a:pPr>
              <a:buFont typeface="Arial" panose="020B0604020202020204" pitchFamily="34" charset="0"/>
              <a:buChar char="•"/>
            </a:pPr>
            <a:r>
              <a:rPr lang="en-US" b="1" dirty="0" err="1"/>
              <a:t>AquaOx</a:t>
            </a:r>
            <a:r>
              <a:rPr lang="en-US" dirty="0"/>
              <a:t> (plant-based antioxidant extracts in this product positively impact vascular health, cholesterol levels, and provide a general tonic effect).</a:t>
            </a:r>
          </a:p>
          <a:p>
            <a:pPr marL="0" marR="0" indent="0" algn="l" defTabSz="457200">
              <a:lnSpc>
                <a:spcPct val="100000"/>
              </a:lnSpc>
              <a:spcBef>
                <a:spcPts val="0"/>
              </a:spcBef>
              <a:spcAft>
                <a:spcPts val="0"/>
              </a:spcAft>
              <a:buClrTx/>
              <a:buSzTx/>
              <a:buFontTx/>
              <a:buNone/>
              <a:defRPr/>
            </a:pPr>
            <a:endParaRPr lang="ru-RU" sz="1200" dirty="0">
              <a:solidFill>
                <a:schemeClr val="tx1"/>
              </a:solidFill>
              <a:latin typeface="Calibri"/>
              <a:ea typeface="Arial"/>
              <a:cs typeface="Arial"/>
            </a:endParaRP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Stage 3 of the Program – RESTORATION</a:t>
            </a:r>
            <a:endParaRPr lang="en-US" dirty="0"/>
          </a:p>
          <a:p>
            <a:pPr>
              <a:buNone/>
            </a:pPr>
            <a:r>
              <a:rPr lang="en-US" dirty="0"/>
              <a:t>During this phase, digestive function is normalized. The restoration of beneficial bacteria continues, optimizing the food breakdown process. To boost the population of beneficial bacteria and provide them with necessary nutrition, the program includes products rich in dietary fibers.</a:t>
            </a:r>
            <a:br>
              <a:rPr lang="en-US" dirty="0"/>
            </a:br>
            <a:r>
              <a:rPr lang="en-US" dirty="0"/>
              <a:t>Enzymes contribute to the proper digestion and absorption of nutrients.</a:t>
            </a:r>
            <a:br>
              <a:rPr lang="en-US" dirty="0"/>
            </a:br>
            <a:r>
              <a:rPr lang="en-US" dirty="0"/>
              <a:t>Vitamin and mineral deficiencies are addressed.</a:t>
            </a:r>
            <a:br>
              <a:rPr lang="en-US" dirty="0"/>
            </a:br>
            <a:r>
              <a:rPr lang="en-US" dirty="0"/>
              <a:t>Amino acids restore protein metabolism.</a:t>
            </a:r>
            <a:br>
              <a:rPr lang="en-US" dirty="0"/>
            </a:br>
            <a:r>
              <a:rPr lang="en-US" dirty="0"/>
              <a:t>Antioxidants protect the digestive system tissues and promote their accelerated regeneration.</a:t>
            </a:r>
          </a:p>
          <a:p>
            <a:pPr>
              <a:buNone/>
            </a:pPr>
            <a:r>
              <a:rPr lang="en-US" b="1" dirty="0"/>
              <a:t>PRODUCTS PARTICIPATING IN STAGE 3:</a:t>
            </a:r>
            <a:endParaRPr lang="en-US" dirty="0"/>
          </a:p>
          <a:p>
            <a:pPr>
              <a:buFont typeface="Arial" panose="020B0604020202020204" pitchFamily="34" charset="0"/>
              <a:buChar char="•"/>
            </a:pPr>
            <a:r>
              <a:rPr lang="en-US" b="1" dirty="0"/>
              <a:t>Super-Flora</a:t>
            </a:r>
            <a:endParaRPr lang="en-US" dirty="0"/>
          </a:p>
          <a:p>
            <a:pPr>
              <a:buFont typeface="Arial" panose="020B0604020202020204" pitchFamily="34" charset="0"/>
              <a:buChar char="•"/>
            </a:pPr>
            <a:r>
              <a:rPr lang="en-US" b="1" dirty="0"/>
              <a:t>Papaya</a:t>
            </a:r>
            <a:endParaRPr lang="en-US" dirty="0"/>
          </a:p>
          <a:p>
            <a:pPr>
              <a:buFont typeface="Arial" panose="020B0604020202020204" pitchFamily="34" charset="0"/>
              <a:buChar char="•"/>
            </a:pPr>
            <a:r>
              <a:rPr lang="en-US" b="1" dirty="0"/>
              <a:t>Coral Alfalfa</a:t>
            </a:r>
            <a:endParaRPr lang="en-US" dirty="0"/>
          </a:p>
          <a:p>
            <a:pPr>
              <a:buFont typeface="Arial" panose="020B0604020202020204" pitchFamily="34" charset="0"/>
              <a:buChar char="•"/>
            </a:pPr>
            <a:r>
              <a:rPr lang="en-US" b="1" dirty="0"/>
              <a:t>Coral Magnesium</a:t>
            </a:r>
            <a:endParaRPr lang="en-US" dirty="0"/>
          </a:p>
          <a:p>
            <a:pPr>
              <a:buFont typeface="Arial" panose="020B0604020202020204" pitchFamily="34" charset="0"/>
              <a:buChar char="•"/>
            </a:pPr>
            <a:r>
              <a:rPr lang="en-US" b="1" dirty="0" err="1"/>
              <a:t>Zaferan</a:t>
            </a:r>
            <a:endParaRPr lang="en-US" dirty="0"/>
          </a:p>
          <a:p>
            <a:pPr>
              <a:buFont typeface="Arial" panose="020B0604020202020204" pitchFamily="34" charset="0"/>
              <a:buChar char="•"/>
            </a:pPr>
            <a:r>
              <a:rPr lang="en-US" b="1" dirty="0"/>
              <a:t>Coral Taurine</a:t>
            </a:r>
            <a:r>
              <a:rPr lang="en-US" dirty="0"/>
              <a:t> – A "universal" amino acid, essential for normal body function. It enhances magnesium absorption, has significant antioxidant activity, supports liver detoxification, and helps normalize bile secretion, which improves digestion.</a:t>
            </a:r>
          </a:p>
          <a:p>
            <a:pPr>
              <a:buFont typeface="Arial" panose="020B0604020202020204" pitchFamily="34" charset="0"/>
              <a:buChar char="•"/>
            </a:pPr>
            <a:r>
              <a:rPr lang="en-US" b="1" dirty="0"/>
              <a:t>Omega 3/60</a:t>
            </a:r>
            <a:r>
              <a:rPr lang="en-US" dirty="0"/>
              <a:t> – Polyunsaturated fatty acids necessary for the normal functioning of virtually all organs and systems, including the digestive system. Researchers from the University of Nottingham Medical School and the Royal College (London) have proven that PUFAs positively impact gut biodiversity.</a:t>
            </a:r>
          </a:p>
          <a:p>
            <a:pPr>
              <a:buFont typeface="Arial" panose="020B0604020202020204" pitchFamily="34" charset="0"/>
              <a:buChar char="•"/>
            </a:pPr>
            <a:r>
              <a:rPr lang="en-US" b="1" dirty="0"/>
              <a:t>24/7</a:t>
            </a:r>
            <a:r>
              <a:rPr lang="en-US" dirty="0"/>
              <a:t> – Contains a broad complex of vitamins (including B vitamins, which are vital for the normal functioning of gut microbiota), micro and macro elements, and plant components (algae, grains, fruits, and berries).</a:t>
            </a:r>
          </a:p>
          <a:p>
            <a:pPr>
              <a:buFont typeface="Arial" panose="020B0604020202020204" pitchFamily="34" charset="0"/>
              <a:buChar char="•"/>
            </a:pPr>
            <a:r>
              <a:rPr lang="en-US" b="1" dirty="0"/>
              <a:t>MSM</a:t>
            </a:r>
            <a:r>
              <a:rPr lang="en-US" dirty="0"/>
              <a:t> – A source of sulfur, which decreases with age. However, sulfur is crucial for the continuous renewal of mucosal cells, as their regeneration rate is 1 million cells per minute.</a:t>
            </a:r>
          </a:p>
          <a:p>
            <a:pPr>
              <a:buFont typeface="Arial" panose="020B0604020202020204" pitchFamily="34" charset="0"/>
              <a:buChar char="•"/>
            </a:pPr>
            <a:r>
              <a:rPr lang="en-US" b="1" dirty="0"/>
              <a:t>Spirulina</a:t>
            </a:r>
            <a:r>
              <a:rPr lang="en-US" dirty="0"/>
              <a:t> – A source of easily digestible amino acids, which are necessary for the synthesis of digestive enzymes.</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marL="0" marR="0" indent="0" algn="l" defTabSz="457200">
              <a:lnSpc>
                <a:spcPct val="100000"/>
              </a:lnSpc>
              <a:spcBef>
                <a:spcPts val="0"/>
              </a:spcBef>
              <a:spcAft>
                <a:spcPts val="0"/>
              </a:spcAft>
              <a:buClrTx/>
              <a:buSzTx/>
              <a:buFontTx/>
              <a:buNone/>
              <a:defRPr/>
            </a:pPr>
            <a:r>
              <a:rPr lang="en-US" sz="1200" dirty="0"/>
              <a:t>More than 2000 years ago, the famous ancient Greek doctor Hippocrates, one of the founders of medical science, said: 'All diseases begin in the gut.'</a:t>
            </a:r>
            <a:endParaRPr lang="ru-RU" sz="1000" dirty="0"/>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Water</a:t>
            </a:r>
            <a:r>
              <a:rPr lang="en-US" dirty="0"/>
              <a:t> is a crucial component of all three stages of the "Healthy Gut" program.</a:t>
            </a:r>
          </a:p>
          <a:p>
            <a:pPr>
              <a:buNone/>
            </a:pPr>
            <a:r>
              <a:rPr lang="en-US" dirty="0"/>
              <a:t>It is essential for normalizing the water-salt and acid-base balance, as well as for proper digestive system function.</a:t>
            </a:r>
            <a:br>
              <a:rPr lang="en-US" dirty="0"/>
            </a:br>
            <a:r>
              <a:rPr lang="en-US" dirty="0"/>
              <a:t>Tap water is not the best option, as it often contains undesirable impurities.</a:t>
            </a:r>
          </a:p>
          <a:p>
            <a:pPr>
              <a:buNone/>
            </a:pPr>
            <a:r>
              <a:rPr lang="en-US" dirty="0"/>
              <a:t>An excellent solution is using the Coral-Mine mineral composition to enhance the quality of drinking water.</a:t>
            </a:r>
          </a:p>
          <a:p>
            <a:r>
              <a:rPr lang="en-US" b="1" dirty="0"/>
              <a:t>Recommended water intake during the program</a:t>
            </a:r>
            <a:r>
              <a:rPr lang="en-US" dirty="0"/>
              <a:t>: At least 1.5 liters of water with Coral-Mine mineral composition, either 30 minutes before meals or 1.5 to 2 hours after.</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dirty="0"/>
              <a:t>As you can see, the "Healthy Gut" program includes 19 products from Coral Club.</a:t>
            </a:r>
          </a:p>
          <a:p>
            <a:pPr>
              <a:buNone/>
            </a:pPr>
            <a:r>
              <a:rPr lang="en-US" dirty="0"/>
              <a:t>Please note: purchasing them separately would cost much more than when included in the program!</a:t>
            </a:r>
          </a:p>
          <a:p>
            <a:r>
              <a:rPr lang="en-US" dirty="0"/>
              <a:t>The "Healthy Gut" program is also a great value!</a:t>
            </a:r>
            <a:endParaRPr lang="ru-RU" sz="1200" dirty="0">
              <a:solidFill>
                <a:schemeClr val="tx1"/>
              </a:solidFill>
              <a:latin typeface="Calibri"/>
              <a:ea typeface="Arial"/>
              <a:cs typeface="Arial"/>
            </a:endParaRPr>
          </a:p>
          <a:p>
            <a:pPr marL="0" marR="0" indent="0" algn="l" defTabSz="457200">
              <a:lnSpc>
                <a:spcPct val="100000"/>
              </a:lnSpc>
              <a:spcBef>
                <a:spcPts val="0"/>
              </a:spcBef>
              <a:spcAft>
                <a:spcPts val="0"/>
              </a:spcAft>
              <a:buClrTx/>
              <a:buSzTx/>
              <a:buFontTx/>
              <a:buNone/>
              <a:defRPr/>
            </a:pPr>
            <a:endParaRPr lang="ru-RU" sz="1200" dirty="0">
              <a:solidFill>
                <a:schemeClr val="tx1"/>
              </a:solidFill>
              <a:latin typeface="Calibri"/>
              <a:ea typeface="Arial"/>
              <a:cs typeface="Arial"/>
            </a:endParaRPr>
          </a:p>
          <a:p>
            <a:pPr marL="0" marR="0" indent="0" algn="l" defTabSz="457200">
              <a:lnSpc>
                <a:spcPct val="100000"/>
              </a:lnSpc>
              <a:spcBef>
                <a:spcPts val="0"/>
              </a:spcBef>
              <a:spcAft>
                <a:spcPts val="0"/>
              </a:spcAft>
              <a:buClrTx/>
              <a:buSzTx/>
              <a:buFontTx/>
              <a:buNone/>
              <a:defRPr/>
            </a:pPr>
            <a:endParaRPr lang="ru-RU" sz="1200" dirty="0">
              <a:solidFill>
                <a:schemeClr val="tx1"/>
              </a:solidFill>
              <a:latin typeface="Calibri"/>
              <a:ea typeface="Arial"/>
              <a:cs typeface="Arial"/>
            </a:endParaRP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Everything You Need Is Already Included</a:t>
            </a:r>
            <a:endParaRPr lang="en-US" dirty="0"/>
          </a:p>
          <a:p>
            <a:pPr>
              <a:buNone/>
            </a:pPr>
            <a:r>
              <a:rPr lang="en-US" dirty="0"/>
              <a:t>19 products rich in beneficial bioactive substances: 14 vitamins, 8 enzymes, 11 minerals, as well as probiotics, inulin, plant components, omega-3 fatty acids, carnitine, and taurine.</a:t>
            </a:r>
          </a:p>
          <a:p>
            <a:pPr>
              <a:buNone/>
            </a:pPr>
            <a:r>
              <a:rPr lang="en-US" dirty="0"/>
              <a:t>And all of these work in synergy, harmoniously complementing and enhancing each other's effects!</a:t>
            </a:r>
          </a:p>
          <a:p>
            <a:r>
              <a:rPr lang="en-US" dirty="0"/>
              <a:t>Despite the complex composition, the program is incredibly easy to use—simply follow the included instructions, adhere to the straightforward dietary recommendations, and remember to drink water every day!</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14 Vitamins Essential for Addressing Vitamin Deficiency</a:t>
            </a:r>
            <a:endParaRPr lang="en-US" dirty="0"/>
          </a:p>
          <a:p>
            <a:r>
              <a:rPr lang="en-US" dirty="0"/>
              <a:t>Vitamin deficiency often develops due to an imbalanced diet, smoking, alcohol consumption, coffee and energy drinks, the use of certain medications, regular stress, intense intellectual and physical activity, or living in unfavorable environmental conditions.</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11 Essential Minerals for Health</a:t>
            </a:r>
            <a:endParaRPr lang="en-US" dirty="0"/>
          </a:p>
          <a:p>
            <a:pPr>
              <a:buFont typeface="Arial" panose="020B0604020202020204" pitchFamily="34" charset="0"/>
              <a:buChar char="•"/>
            </a:pPr>
            <a:r>
              <a:rPr lang="en-US" b="1" dirty="0"/>
              <a:t>Calcium</a:t>
            </a:r>
            <a:r>
              <a:rPr lang="en-US" dirty="0"/>
              <a:t>: Supports strong bones and joint health.</a:t>
            </a:r>
          </a:p>
          <a:p>
            <a:pPr>
              <a:buFont typeface="Arial" panose="020B0604020202020204" pitchFamily="34" charset="0"/>
              <a:buChar char="•"/>
            </a:pPr>
            <a:r>
              <a:rPr lang="en-US" b="1" dirty="0"/>
              <a:t>Sulfur</a:t>
            </a:r>
            <a:r>
              <a:rPr lang="en-US" dirty="0"/>
              <a:t>: Promotes healthy skin, hair, and nails.</a:t>
            </a:r>
          </a:p>
          <a:p>
            <a:pPr>
              <a:buFont typeface="Arial" panose="020B0604020202020204" pitchFamily="34" charset="0"/>
              <a:buChar char="•"/>
            </a:pPr>
            <a:r>
              <a:rPr lang="en-US" b="1" dirty="0"/>
              <a:t>Magnesium</a:t>
            </a:r>
            <a:r>
              <a:rPr lang="en-US" dirty="0"/>
              <a:t>: Helps reduce stress, prevent cramps, alleviate headaches, and regulate heart rhythm.</a:t>
            </a:r>
          </a:p>
          <a:p>
            <a:pPr>
              <a:buFont typeface="Arial" panose="020B0604020202020204" pitchFamily="34" charset="0"/>
              <a:buChar char="•"/>
            </a:pPr>
            <a:r>
              <a:rPr lang="en-US" b="1" dirty="0"/>
              <a:t>Copper</a:t>
            </a:r>
            <a:r>
              <a:rPr lang="en-US" dirty="0"/>
              <a:t>: Fights anemia and fatigue.</a:t>
            </a:r>
          </a:p>
          <a:p>
            <a:pPr>
              <a:buFont typeface="Arial" panose="020B0604020202020204" pitchFamily="34" charset="0"/>
              <a:buChar char="•"/>
            </a:pPr>
            <a:r>
              <a:rPr lang="en-US" b="1" dirty="0"/>
              <a:t>Selenium</a:t>
            </a:r>
            <a:r>
              <a:rPr lang="en-US" dirty="0"/>
              <a:t>: Supports immune function and overall health, including reproductive health.</a:t>
            </a:r>
          </a:p>
          <a:p>
            <a:pPr>
              <a:buFont typeface="Arial" panose="020B0604020202020204" pitchFamily="34" charset="0"/>
              <a:buChar char="•"/>
            </a:pPr>
            <a:r>
              <a:rPr lang="en-US" b="1" dirty="0"/>
              <a:t>Chromium</a:t>
            </a:r>
            <a:r>
              <a:rPr lang="en-US" dirty="0"/>
              <a:t>: Promotes healthy sleep and helps regulate cholesterol levels.</a:t>
            </a:r>
          </a:p>
          <a:p>
            <a:pPr>
              <a:buFont typeface="Arial" panose="020B0604020202020204" pitchFamily="34" charset="0"/>
              <a:buChar char="•"/>
            </a:pPr>
            <a:r>
              <a:rPr lang="en-US" b="1" dirty="0"/>
              <a:t>Potassium</a:t>
            </a:r>
            <a:r>
              <a:rPr lang="en-US" dirty="0"/>
              <a:t>: Boosts energy and ensures the stable function of the heart and nervous system.</a:t>
            </a:r>
          </a:p>
          <a:p>
            <a:pPr>
              <a:buFont typeface="Arial" panose="020B0604020202020204" pitchFamily="34" charset="0"/>
              <a:buChar char="•"/>
            </a:pPr>
            <a:r>
              <a:rPr lang="en-US" b="1" dirty="0"/>
              <a:t>Zinc</a:t>
            </a:r>
            <a:r>
              <a:rPr lang="en-US" dirty="0"/>
              <a:t>: Strengthens immunity, prevents hair loss, and improves nail health.</a:t>
            </a:r>
          </a:p>
          <a:p>
            <a:pPr>
              <a:buFont typeface="Arial" panose="020B0604020202020204" pitchFamily="34" charset="0"/>
              <a:buChar char="•"/>
            </a:pPr>
            <a:r>
              <a:rPr lang="en-US" b="1" dirty="0"/>
              <a:t>Manganese</a:t>
            </a:r>
            <a:r>
              <a:rPr lang="en-US" dirty="0"/>
              <a:t>: Helps regulate blood sugar and cholesterol levels, and prevents diabetes.</a:t>
            </a:r>
          </a:p>
          <a:p>
            <a:pPr>
              <a:buFont typeface="Arial" panose="020B0604020202020204" pitchFamily="34" charset="0"/>
              <a:buChar char="•"/>
            </a:pPr>
            <a:r>
              <a:rPr lang="en-US" b="1" dirty="0"/>
              <a:t>Iodine</a:t>
            </a:r>
            <a:r>
              <a:rPr lang="en-US" dirty="0"/>
              <a:t>: Essential for thyroid health.</a:t>
            </a:r>
          </a:p>
          <a:p>
            <a:pPr>
              <a:buFont typeface="Arial" panose="020B0604020202020204" pitchFamily="34" charset="0"/>
              <a:buChar char="•"/>
            </a:pPr>
            <a:r>
              <a:rPr lang="en-US" b="1" dirty="0"/>
              <a:t>Molybdenum</a:t>
            </a:r>
            <a:r>
              <a:rPr lang="en-US" dirty="0"/>
              <a:t>: Regulates metabolic processes and enhances enzyme activity.</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26 Plant-Based Ingredients Beneficial for Digestive Health</a:t>
            </a:r>
            <a:endParaRPr lang="en-US" dirty="0"/>
          </a:p>
          <a:p>
            <a:pPr>
              <a:buFont typeface="Arial" panose="020B0604020202020204" pitchFamily="34" charset="0"/>
              <a:buChar char="•"/>
            </a:pPr>
            <a:r>
              <a:rPr lang="en-US" b="1" dirty="0"/>
              <a:t>Black Walnut</a:t>
            </a:r>
            <a:r>
              <a:rPr lang="en-US" dirty="0"/>
              <a:t>: Fights against parasitic infections.</a:t>
            </a:r>
          </a:p>
          <a:p>
            <a:pPr>
              <a:buFont typeface="Arial" panose="020B0604020202020204" pitchFamily="34" charset="0"/>
              <a:buChar char="•"/>
            </a:pPr>
            <a:r>
              <a:rPr lang="en-US" b="1" dirty="0"/>
              <a:t>Turmeric</a:t>
            </a:r>
            <a:r>
              <a:rPr lang="en-US" dirty="0"/>
              <a:t>: Helps control weight and normalize metabolism.</a:t>
            </a:r>
          </a:p>
          <a:p>
            <a:pPr>
              <a:buFont typeface="Arial" panose="020B0604020202020204" pitchFamily="34" charset="0"/>
              <a:buChar char="•"/>
            </a:pPr>
            <a:r>
              <a:rPr lang="en-US" b="1" dirty="0"/>
              <a:t>Burdock Root</a:t>
            </a:r>
            <a:r>
              <a:rPr lang="en-US" dirty="0"/>
              <a:t>: A well-known detoxifier.</a:t>
            </a:r>
          </a:p>
          <a:p>
            <a:pPr>
              <a:buFont typeface="Arial" panose="020B0604020202020204" pitchFamily="34" charset="0"/>
              <a:buChar char="•"/>
            </a:pPr>
            <a:r>
              <a:rPr lang="en-US" b="1" dirty="0"/>
              <a:t>Spirulina</a:t>
            </a:r>
            <a:r>
              <a:rPr lang="en-US" dirty="0"/>
              <a:t>: A rich source of essential amino acids and vitamin B12.</a:t>
            </a:r>
          </a:p>
          <a:p>
            <a:pPr>
              <a:buFont typeface="Arial" panose="020B0604020202020204" pitchFamily="34" charset="0"/>
              <a:buChar char="•"/>
            </a:pPr>
            <a:r>
              <a:rPr lang="en-US" b="1" dirty="0"/>
              <a:t>Aloe Vera</a:t>
            </a:r>
            <a:r>
              <a:rPr lang="en-US" dirty="0"/>
              <a:t>: A powerful natural immune booster, containing biologically active anthraquinones with a mild laxative effect and supporting toxin removal.</a:t>
            </a:r>
          </a:p>
          <a:p>
            <a:pPr>
              <a:buFont typeface="Arial" panose="020B0604020202020204" pitchFamily="34" charset="0"/>
              <a:buChar char="•"/>
            </a:pPr>
            <a:r>
              <a:rPr lang="en-US" b="1" dirty="0"/>
              <a:t>Blueberry</a:t>
            </a:r>
            <a:r>
              <a:rPr lang="en-US" dirty="0"/>
              <a:t>: Helps lower blood sugar levels and restores pancreatic function.</a:t>
            </a:r>
          </a:p>
          <a:p>
            <a:pPr>
              <a:buFont typeface="Arial" panose="020B0604020202020204" pitchFamily="34" charset="0"/>
              <a:buChar char="•"/>
            </a:pPr>
            <a:r>
              <a:rPr lang="en-US" b="1" dirty="0"/>
              <a:t>Broccoli</a:t>
            </a:r>
            <a:r>
              <a:rPr lang="en-US" dirty="0"/>
              <a:t>: A source of sulforaphane, which stimulates enzyme production.</a:t>
            </a:r>
          </a:p>
          <a:p>
            <a:pPr>
              <a:buFont typeface="Arial" panose="020B0604020202020204" pitchFamily="34" charset="0"/>
              <a:buChar char="•"/>
            </a:pPr>
            <a:r>
              <a:rPr lang="en-US" b="1" dirty="0"/>
              <a:t>Cranberry</a:t>
            </a:r>
            <a:r>
              <a:rPr lang="en-US" dirty="0"/>
              <a:t>: Supports urinary tract health.</a:t>
            </a:r>
          </a:p>
          <a:p>
            <a:pPr>
              <a:buFont typeface="Arial" panose="020B0604020202020204" pitchFamily="34" charset="0"/>
              <a:buChar char="•"/>
            </a:pPr>
            <a:r>
              <a:rPr lang="en-US" b="1" dirty="0"/>
              <a:t>Grapes</a:t>
            </a:r>
            <a:r>
              <a:rPr lang="en-US" dirty="0"/>
              <a:t>: A source of polyphenols, protecting against premature aging and promoting overall health.</a:t>
            </a:r>
          </a:p>
          <a:p>
            <a:pPr>
              <a:buFont typeface="Arial" panose="020B0604020202020204" pitchFamily="34" charset="0"/>
              <a:buChar char="•"/>
            </a:pPr>
            <a:r>
              <a:rPr lang="en-US" b="1" dirty="0"/>
              <a:t>Raspberries</a:t>
            </a:r>
            <a:r>
              <a:rPr lang="en-US" dirty="0"/>
              <a:t>: Help control appetite and aid in the accelerated breakdown of fats.</a:t>
            </a:r>
          </a:p>
          <a:p>
            <a:pPr>
              <a:buFont typeface="Arial" panose="020B0604020202020204" pitchFamily="34" charset="0"/>
              <a:buChar char="•"/>
            </a:pPr>
            <a:r>
              <a:rPr lang="en-US" b="1" dirty="0"/>
              <a:t>Spinach</a:t>
            </a:r>
            <a:r>
              <a:rPr lang="en-US" dirty="0"/>
              <a:t>: Improves metabolism, provides essential nutrients, and participates in the detoxification process.</a:t>
            </a:r>
          </a:p>
          <a:p>
            <a:pPr>
              <a:buFont typeface="Arial" panose="020B0604020202020204" pitchFamily="34" charset="0"/>
              <a:buChar char="•"/>
            </a:pPr>
            <a:r>
              <a:rPr lang="en-US" b="1" dirty="0"/>
              <a:t>Ginseng</a:t>
            </a:r>
            <a:r>
              <a:rPr lang="en-US" dirty="0"/>
              <a:t>: A legendary adaptogen that boosts energy levels, enhances performance, and strengthens immunity.</a:t>
            </a:r>
          </a:p>
          <a:p>
            <a:pPr>
              <a:buFont typeface="Arial" panose="020B0604020202020204" pitchFamily="34" charset="0"/>
              <a:buChar char="•"/>
            </a:pPr>
            <a:r>
              <a:rPr lang="en-US" b="1" dirty="0"/>
              <a:t>Rhodiola</a:t>
            </a:r>
            <a:r>
              <a:rPr lang="en-US" dirty="0"/>
              <a:t>: Enhances the body’s ability to adapt to stress and physical exertion.</a:t>
            </a:r>
          </a:p>
          <a:p>
            <a:pPr>
              <a:buFont typeface="Arial" panose="020B0604020202020204" pitchFamily="34" charset="0"/>
              <a:buChar char="•"/>
            </a:pPr>
            <a:r>
              <a:rPr lang="en-US" b="1" dirty="0"/>
              <a:t>Cayenne Pepper</a:t>
            </a:r>
            <a:r>
              <a:rPr lang="en-US" dirty="0"/>
              <a:t>: A source of capsaicin, which stimulates the production of enzymes involved in fat burning and accelerates metabolic processes.</a:t>
            </a:r>
          </a:p>
          <a:p>
            <a:pPr>
              <a:buFont typeface="Arial" panose="020B0604020202020204" pitchFamily="34" charset="0"/>
              <a:buChar char="•"/>
            </a:pPr>
            <a:r>
              <a:rPr lang="en-US" b="1" dirty="0"/>
              <a:t>Garlic</a:t>
            </a:r>
            <a:r>
              <a:rPr lang="en-US" dirty="0"/>
              <a:t>: A well-known remedy for combating parasites.</a:t>
            </a:r>
          </a:p>
          <a:p>
            <a:pPr>
              <a:buFont typeface="Arial" panose="020B0604020202020204" pitchFamily="34" charset="0"/>
              <a:buChar char="•"/>
            </a:pPr>
            <a:r>
              <a:rPr lang="en-US" b="1" dirty="0"/>
              <a:t>Ginger</a:t>
            </a:r>
            <a:r>
              <a:rPr lang="en-US" dirty="0"/>
              <a:t>: Used for centuries to stimulate digestion and strengthen immunity.</a:t>
            </a:r>
          </a:p>
          <a:p>
            <a:pPr>
              <a:buFont typeface="Arial" panose="020B0604020202020204" pitchFamily="34" charset="0"/>
              <a:buChar char="•"/>
            </a:pPr>
            <a:r>
              <a:rPr lang="en-US" b="1" dirty="0"/>
              <a:t>Papaya</a:t>
            </a:r>
            <a:r>
              <a:rPr lang="en-US" dirty="0"/>
              <a:t>: A source of enzymes that assist in digestion and improve nutrient absorption.</a:t>
            </a:r>
          </a:p>
          <a:p>
            <a:pPr>
              <a:buFont typeface="Arial" panose="020B0604020202020204" pitchFamily="34" charset="0"/>
              <a:buChar char="•"/>
            </a:pPr>
            <a:r>
              <a:rPr lang="en-US" b="1" dirty="0"/>
              <a:t>Rosehip</a:t>
            </a:r>
            <a:r>
              <a:rPr lang="en-US" dirty="0"/>
              <a:t>: Contains a record amount of vitamin C and other antioxidants.</a:t>
            </a:r>
          </a:p>
          <a:p>
            <a:pPr>
              <a:buFont typeface="Arial" panose="020B0604020202020204" pitchFamily="34" charset="0"/>
              <a:buChar char="•"/>
            </a:pPr>
            <a:r>
              <a:rPr lang="en-US" b="1" dirty="0"/>
              <a:t>Hawthorn</a:t>
            </a:r>
            <a:r>
              <a:rPr lang="en-US" dirty="0"/>
              <a:t>: A rich source of antioxidants.</a:t>
            </a:r>
          </a:p>
          <a:p>
            <a:pPr>
              <a:buFont typeface="Arial" panose="020B0604020202020204" pitchFamily="34" charset="0"/>
              <a:buChar char="•"/>
            </a:pPr>
            <a:r>
              <a:rPr lang="en-US" b="1" dirty="0"/>
              <a:t>Fennel</a:t>
            </a:r>
            <a:r>
              <a:rPr lang="en-US" dirty="0"/>
              <a:t>: Helps control appetite.</a:t>
            </a:r>
          </a:p>
          <a:p>
            <a:pPr>
              <a:buFont typeface="Arial" panose="020B0604020202020204" pitchFamily="34" charset="0"/>
              <a:buChar char="•"/>
            </a:pPr>
            <a:r>
              <a:rPr lang="en-US" b="1" dirty="0"/>
              <a:t>Alfalfa</a:t>
            </a:r>
            <a:r>
              <a:rPr lang="en-US" dirty="0"/>
              <a:t>: Packed with vitamins, minerals, and chlorophyll.</a:t>
            </a:r>
          </a:p>
          <a:p>
            <a:pPr>
              <a:buFont typeface="Arial" panose="020B0604020202020204" pitchFamily="34" charset="0"/>
              <a:buChar char="•"/>
            </a:pPr>
            <a:r>
              <a:rPr lang="en-US" b="1" dirty="0"/>
              <a:t>Buckthorn</a:t>
            </a:r>
            <a:r>
              <a:rPr lang="en-US" dirty="0"/>
              <a:t>: A gentle and safe plant-based laxative.</a:t>
            </a:r>
          </a:p>
          <a:p>
            <a:pPr>
              <a:buFont typeface="Arial" panose="020B0604020202020204" pitchFamily="34" charset="0"/>
              <a:buChar char="•"/>
            </a:pPr>
            <a:r>
              <a:rPr lang="en-US" b="1" dirty="0"/>
              <a:t>Pomegranate</a:t>
            </a:r>
            <a:r>
              <a:rPr lang="en-US" dirty="0"/>
              <a:t>: Improves blood formation, enhances resistance to infections and viruses.</a:t>
            </a:r>
          </a:p>
          <a:p>
            <a:pPr>
              <a:buFont typeface="Arial" panose="020B0604020202020204" pitchFamily="34" charset="0"/>
              <a:buChar char="•"/>
            </a:pPr>
            <a:r>
              <a:rPr lang="en-US" b="1" dirty="0"/>
              <a:t>Acai</a:t>
            </a:r>
            <a:r>
              <a:rPr lang="en-US" dirty="0"/>
              <a:t>: A powerful antioxidant, a popular ingredient in modern beauty and slimming products.</a:t>
            </a:r>
          </a:p>
          <a:p>
            <a:pPr>
              <a:buFont typeface="Arial" panose="020B0604020202020204" pitchFamily="34" charset="0"/>
              <a:buChar char="•"/>
            </a:pPr>
            <a:r>
              <a:rPr lang="en-US" b="1" dirty="0"/>
              <a:t>Rosemary</a:t>
            </a:r>
            <a:r>
              <a:rPr lang="en-US" dirty="0"/>
              <a:t>: Stimulates gastric juice secretion, enhancing digestion.</a:t>
            </a:r>
          </a:p>
          <a:p>
            <a:pPr>
              <a:buFont typeface="Arial" panose="020B0604020202020204" pitchFamily="34" charset="0"/>
              <a:buChar char="•"/>
            </a:pPr>
            <a:r>
              <a:rPr lang="en-US" b="1" dirty="0"/>
              <a:t>Cocoa</a:t>
            </a:r>
            <a:r>
              <a:rPr lang="en-US" dirty="0"/>
              <a:t>: Reduces the risk of stomach ulcers, protecting the stomach lining from irritation.</a:t>
            </a:r>
            <a:endParaRPr lang="ru-RU" sz="1200" b="0" i="0" dirty="0">
              <a:solidFill>
                <a:schemeClr val="tx1"/>
              </a:solidFill>
              <a:latin typeface="Calibri"/>
              <a:ea typeface="Arial"/>
              <a:cs typeface="Arial"/>
            </a:endParaRPr>
          </a:p>
          <a:p>
            <a:pPr marL="171450" marR="0" indent="-171450" algn="l" defTabSz="457200">
              <a:lnSpc>
                <a:spcPct val="100000"/>
              </a:lnSpc>
              <a:spcBef>
                <a:spcPts val="0"/>
              </a:spcBef>
              <a:spcAft>
                <a:spcPts val="0"/>
              </a:spcAft>
              <a:buClrTx/>
              <a:buSzTx/>
              <a:buFont typeface="Arial"/>
              <a:buChar char="•"/>
              <a:defRPr/>
            </a:pPr>
            <a:endParaRPr lang="ru-RU" sz="1200" b="0" i="0" dirty="0">
              <a:solidFill>
                <a:schemeClr val="tx1"/>
              </a:solidFill>
              <a:latin typeface="Calibri"/>
              <a:ea typeface="Arial"/>
              <a:cs typeface="Arial"/>
            </a:endParaRPr>
          </a:p>
          <a:p>
            <a:pPr marL="171450" marR="0" indent="-171450" algn="l" defTabSz="457200">
              <a:lnSpc>
                <a:spcPct val="100000"/>
              </a:lnSpc>
              <a:spcBef>
                <a:spcPts val="0"/>
              </a:spcBef>
              <a:spcAft>
                <a:spcPts val="0"/>
              </a:spcAft>
              <a:buClrTx/>
              <a:buSzTx/>
              <a:buFont typeface="Arial"/>
              <a:buChar char="•"/>
              <a:defRPr/>
            </a:pPr>
            <a:endParaRPr lang="ru-RU" sz="1200" b="0" i="0" dirty="0">
              <a:solidFill>
                <a:schemeClr val="tx1"/>
              </a:solidFill>
              <a:latin typeface="Calibri"/>
              <a:ea typeface="Arial"/>
              <a:cs typeface="Arial"/>
            </a:endParaRPr>
          </a:p>
          <a:p>
            <a:pPr marL="171450" marR="0" indent="-171450" algn="l" defTabSz="457200">
              <a:lnSpc>
                <a:spcPct val="100000"/>
              </a:lnSpc>
              <a:spcBef>
                <a:spcPts val="0"/>
              </a:spcBef>
              <a:spcAft>
                <a:spcPts val="0"/>
              </a:spcAft>
              <a:buClrTx/>
              <a:buSzTx/>
              <a:buFont typeface="Arial"/>
              <a:buChar char="•"/>
              <a:defRPr/>
            </a:pPr>
            <a:endParaRPr lang="ru-RU" sz="1200" b="0" i="0" dirty="0">
              <a:solidFill>
                <a:schemeClr val="tx1"/>
              </a:solidFill>
              <a:latin typeface="Calibri"/>
              <a:ea typeface="Arial"/>
              <a:cs typeface="Arial"/>
            </a:endParaRPr>
          </a:p>
          <a:p>
            <a:pPr marL="171450" marR="0" indent="-171450" algn="l" defTabSz="457200">
              <a:lnSpc>
                <a:spcPct val="100000"/>
              </a:lnSpc>
              <a:spcBef>
                <a:spcPts val="0"/>
              </a:spcBef>
              <a:spcAft>
                <a:spcPts val="0"/>
              </a:spcAft>
              <a:buClrTx/>
              <a:buSzTx/>
              <a:buFont typeface="Arial"/>
              <a:buChar char="•"/>
              <a:defRPr/>
            </a:pPr>
            <a:endParaRPr lang="ru-RU" sz="1200" b="0" i="0" dirty="0">
              <a:solidFill>
                <a:schemeClr val="tx1"/>
              </a:solidFill>
              <a:latin typeface="Calibri"/>
              <a:ea typeface="Arial"/>
              <a:cs typeface="Arial"/>
            </a:endParaRPr>
          </a:p>
          <a:p>
            <a:pPr marL="171450" marR="0" indent="-171450" algn="l" defTabSz="457200">
              <a:lnSpc>
                <a:spcPct val="100000"/>
              </a:lnSpc>
              <a:spcBef>
                <a:spcPts val="0"/>
              </a:spcBef>
              <a:spcAft>
                <a:spcPts val="0"/>
              </a:spcAft>
              <a:buClrTx/>
              <a:buSzTx/>
              <a:buFont typeface="Arial"/>
              <a:buChar char="•"/>
              <a:defRPr/>
            </a:pPr>
            <a:endParaRPr lang="ru-RU" sz="1200" b="0" i="0" dirty="0">
              <a:solidFill>
                <a:schemeClr val="tx1"/>
              </a:solidFill>
              <a:latin typeface="Calibri"/>
              <a:ea typeface="Arial"/>
              <a:cs typeface="Arial"/>
            </a:endParaRPr>
          </a:p>
          <a:p>
            <a:pPr marL="171450" marR="0" indent="-171450" algn="l" defTabSz="457200">
              <a:lnSpc>
                <a:spcPct val="100000"/>
              </a:lnSpc>
              <a:spcBef>
                <a:spcPts val="0"/>
              </a:spcBef>
              <a:spcAft>
                <a:spcPts val="0"/>
              </a:spcAft>
              <a:buClrTx/>
              <a:buSzTx/>
              <a:buFont typeface="Arial"/>
              <a:buChar char="•"/>
              <a:defRPr/>
            </a:pPr>
            <a:endParaRPr lang="ru-RU" sz="1200" b="0" i="0" dirty="0">
              <a:solidFill>
                <a:schemeClr val="tx1"/>
              </a:solidFill>
              <a:latin typeface="Calibri"/>
              <a:ea typeface="Arial"/>
              <a:cs typeface="Arial"/>
            </a:endParaRPr>
          </a:p>
          <a:p>
            <a:pPr marL="171450" marR="0" indent="-171450" algn="l" defTabSz="457200">
              <a:lnSpc>
                <a:spcPct val="100000"/>
              </a:lnSpc>
              <a:spcBef>
                <a:spcPts val="0"/>
              </a:spcBef>
              <a:spcAft>
                <a:spcPts val="0"/>
              </a:spcAft>
              <a:buClrTx/>
              <a:buSzTx/>
              <a:buFont typeface="Arial"/>
              <a:buChar char="•"/>
              <a:defRPr/>
            </a:pPr>
            <a:endParaRPr lang="ru-RU" sz="1200" b="0" i="0" dirty="0">
              <a:solidFill>
                <a:schemeClr val="tx1"/>
              </a:solidFill>
              <a:latin typeface="Calibri"/>
              <a:ea typeface="Arial"/>
              <a:cs typeface="Arial"/>
            </a:endParaRPr>
          </a:p>
          <a:p>
            <a:pPr marL="0" marR="0" indent="0" algn="l" defTabSz="457200">
              <a:lnSpc>
                <a:spcPct val="100000"/>
              </a:lnSpc>
              <a:spcBef>
                <a:spcPts val="0"/>
              </a:spcBef>
              <a:spcAft>
                <a:spcPts val="0"/>
              </a:spcAft>
              <a:buClrTx/>
              <a:buSzTx/>
              <a:buFontTx/>
              <a:buNone/>
              <a:defRPr/>
            </a:pPr>
            <a:endParaRPr lang="ru-RU" sz="1200" dirty="0">
              <a:solidFill>
                <a:schemeClr val="tx1"/>
              </a:solidFill>
              <a:latin typeface="Calibri"/>
              <a:ea typeface="Arial"/>
              <a:cs typeface="Arial"/>
            </a:endParaRPr>
          </a:p>
          <a:p>
            <a:pPr marL="0" marR="0" indent="0" algn="l" defTabSz="457200">
              <a:lnSpc>
                <a:spcPct val="100000"/>
              </a:lnSpc>
              <a:spcBef>
                <a:spcPts val="0"/>
              </a:spcBef>
              <a:spcAft>
                <a:spcPts val="0"/>
              </a:spcAft>
              <a:buClrTx/>
              <a:buSzTx/>
              <a:buFontTx/>
              <a:buNone/>
              <a:defRPr/>
            </a:pPr>
            <a:endParaRPr lang="ru-RU" sz="1200" dirty="0">
              <a:solidFill>
                <a:schemeClr val="tx1"/>
              </a:solidFill>
              <a:latin typeface="Calibri"/>
              <a:ea typeface="Arial"/>
              <a:cs typeface="Arial"/>
            </a:endParaRP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8 Digestive Enzymes</a:t>
            </a:r>
          </a:p>
          <a:p>
            <a:pPr>
              <a:buNone/>
            </a:pPr>
            <a:r>
              <a:rPr lang="en-US" b="1" dirty="0"/>
              <a:t>Enzymes accelerate digestive processes by breaking down proteins, fats, and carbohydrates, and also help neutralize harmful substances.</a:t>
            </a:r>
            <a:endParaRPr lang="en-US" dirty="0"/>
          </a:p>
          <a:p>
            <a:pPr>
              <a:buFont typeface="Arial" panose="020B0604020202020204" pitchFamily="34" charset="0"/>
              <a:buChar char="•"/>
            </a:pPr>
            <a:r>
              <a:rPr lang="en-US" b="1" dirty="0"/>
              <a:t>Lactase</a:t>
            </a:r>
            <a:r>
              <a:rPr lang="en-US" dirty="0"/>
              <a:t> – supports more efficient digestion of dairy products by breaking down milk sugar (lactose).</a:t>
            </a:r>
          </a:p>
          <a:p>
            <a:pPr>
              <a:buFont typeface="Arial" panose="020B0604020202020204" pitchFamily="34" charset="0"/>
              <a:buChar char="•"/>
            </a:pPr>
            <a:r>
              <a:rPr lang="en-US" b="1" dirty="0"/>
              <a:t>Cellulase</a:t>
            </a:r>
            <a:r>
              <a:rPr lang="en-US" dirty="0"/>
              <a:t> – assists in breaking down cellulose, making it easier to digest dietary fiber.</a:t>
            </a:r>
          </a:p>
          <a:p>
            <a:pPr>
              <a:buFont typeface="Arial" panose="020B0604020202020204" pitchFamily="34" charset="0"/>
              <a:buChar char="•"/>
            </a:pPr>
            <a:r>
              <a:rPr lang="en-US" b="1" dirty="0"/>
              <a:t>Maltase</a:t>
            </a:r>
            <a:r>
              <a:rPr lang="en-US" dirty="0"/>
              <a:t>, along with </a:t>
            </a:r>
            <a:r>
              <a:rPr lang="en-US" b="1" dirty="0"/>
              <a:t>sucrase</a:t>
            </a:r>
            <a:r>
              <a:rPr lang="en-US" dirty="0"/>
              <a:t> and </a:t>
            </a:r>
            <a:r>
              <a:rPr lang="en-US" b="1" dirty="0"/>
              <a:t>protease</a:t>
            </a:r>
            <a:r>
              <a:rPr lang="en-US" dirty="0"/>
              <a:t>, plays a key role in the breakdown of sugars.</a:t>
            </a:r>
          </a:p>
          <a:p>
            <a:pPr>
              <a:buFont typeface="Arial" panose="020B0604020202020204" pitchFamily="34" charset="0"/>
              <a:buChar char="•"/>
            </a:pPr>
            <a:r>
              <a:rPr lang="en-US" b="1" dirty="0"/>
              <a:t>Papain</a:t>
            </a:r>
            <a:r>
              <a:rPr lang="en-US" dirty="0"/>
              <a:t> – a plant-based enzyme from papaya, essential for effective nutrient absorption.</a:t>
            </a:r>
          </a:p>
          <a:p>
            <a:pPr>
              <a:buFont typeface="Arial" panose="020B0604020202020204" pitchFamily="34" charset="0"/>
              <a:buChar char="•"/>
            </a:pPr>
            <a:r>
              <a:rPr lang="en-US" b="1" dirty="0"/>
              <a:t>Bromelain</a:t>
            </a:r>
            <a:r>
              <a:rPr lang="en-US" dirty="0"/>
              <a:t> – a pineapple-derived enzyme that speeds up protein digestion. It works across a wide pH range and remains active in the acidic environment of the stomach.</a:t>
            </a:r>
            <a:endParaRPr lang="ru-RU" sz="1200" b="0" i="0" dirty="0">
              <a:solidFill>
                <a:schemeClr val="tx1"/>
              </a:solidFill>
              <a:latin typeface="Calibri"/>
              <a:ea typeface="Arial"/>
              <a:cs typeface="Arial"/>
            </a:endParaRPr>
          </a:p>
          <a:p>
            <a:pPr>
              <a:defRPr/>
            </a:pPr>
            <a:br>
              <a:rPr lang="ru-RU" sz="1200" b="0" i="0" dirty="0">
                <a:solidFill>
                  <a:schemeClr val="tx1"/>
                </a:solidFill>
                <a:latin typeface="Calibri"/>
                <a:ea typeface="Arial"/>
                <a:cs typeface="Arial"/>
              </a:rPr>
            </a:br>
            <a:endParaRPr lang="ru-RU" sz="1200" dirty="0">
              <a:solidFill>
                <a:schemeClr val="tx1"/>
              </a:solidFill>
              <a:latin typeface="Calibri"/>
              <a:ea typeface="Arial"/>
              <a:cs typeface="Arial"/>
            </a:endParaRP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en-US" b="0" dirty="0"/>
              <a:t>Products containing probiotics and inulin increase the number of beneficial bifidobacteria and lactobacilli and support their well-being.</a:t>
            </a:r>
            <a:br>
              <a:rPr lang="en-US" b="0" dirty="0"/>
            </a:br>
            <a:r>
              <a:rPr lang="en-US" b="0" dirty="0"/>
              <a:t>Dietary fiber and inulin provide essential nourishment for friendly gut flora.</a:t>
            </a:r>
            <a:endParaRPr lang="ru-RU" b="0" dirty="0"/>
          </a:p>
          <a:p>
            <a:pPr>
              <a:defRPr/>
            </a:pPr>
            <a:endParaRPr lang="ru-RU" dirty="0"/>
          </a:p>
          <a:p>
            <a:pPr>
              <a:defRPr/>
            </a:pPr>
            <a:endParaRPr lang="ru-RU" dirty="0"/>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The program also includes:</a:t>
            </a:r>
            <a:endParaRPr lang="en-US" dirty="0"/>
          </a:p>
          <a:p>
            <a:pPr>
              <a:buFont typeface="Arial" panose="020B0604020202020204" pitchFamily="34" charset="0"/>
              <a:buChar char="•"/>
            </a:pPr>
            <a:r>
              <a:rPr lang="en-US" b="1" dirty="0"/>
              <a:t>Carnitine</a:t>
            </a:r>
            <a:r>
              <a:rPr lang="en-US" dirty="0"/>
              <a:t> – helps burn fat and eliminate toxins; increases stress resilience</a:t>
            </a:r>
          </a:p>
          <a:p>
            <a:pPr>
              <a:buFont typeface="Arial" panose="020B0604020202020204" pitchFamily="34" charset="0"/>
              <a:buChar char="•"/>
            </a:pPr>
            <a:r>
              <a:rPr lang="en-US" b="1" dirty="0"/>
              <a:t>Taurine</a:t>
            </a:r>
            <a:r>
              <a:rPr lang="en-US" dirty="0"/>
              <a:t> – has a choleretic (bile-stimulating) effect and helps prevent the formation of gallstones</a:t>
            </a:r>
          </a:p>
          <a:p>
            <a:pPr>
              <a:buFont typeface="Arial" panose="020B0604020202020204" pitchFamily="34" charset="0"/>
              <a:buChar char="•"/>
            </a:pPr>
            <a:r>
              <a:rPr lang="en-US" b="1" dirty="0"/>
              <a:t>Lecithin</a:t>
            </a:r>
            <a:r>
              <a:rPr lang="en-US" dirty="0"/>
              <a:t> – facilitates the breakdown and absorption of fats in the small intestine</a:t>
            </a:r>
          </a:p>
          <a:p>
            <a:pPr>
              <a:buFont typeface="Arial" panose="020B0604020202020204" pitchFamily="34" charset="0"/>
              <a:buChar char="•"/>
            </a:pPr>
            <a:r>
              <a:rPr lang="en-US" b="1" dirty="0"/>
              <a:t>Omega-3 polyunsaturated fatty acids (PUFAs)</a:t>
            </a:r>
            <a:r>
              <a:rPr lang="en-US" dirty="0"/>
              <a:t> – positively influence the composition of gut microbiota by increasing the number of bacteria that reduce inflammation and lower the risk of obesity</a:t>
            </a:r>
          </a:p>
          <a:p>
            <a:pPr>
              <a:buFont typeface="Arial" panose="020B0604020202020204" pitchFamily="34" charset="0"/>
              <a:buChar char="•"/>
            </a:pPr>
            <a:endParaRPr lang="en-US" dirty="0"/>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en-US" dirty="0"/>
              <a:t>“Healthy Gut” can be recommended to those who have completed (or are currently undergoing) the Colo-Vada Plus Program as a comprehensive solution for full-body wellness and strengthening the immune system!</a:t>
            </a:r>
            <a:br>
              <a:rPr lang="ru-RU" dirty="0">
                <a:solidFill>
                  <a:srgbClr val="FF0000"/>
                </a:solidFill>
              </a:rPr>
            </a:br>
            <a:endParaRPr lang="ru-RU" dirty="0">
              <a:solidFill>
                <a:srgbClr val="FF0000"/>
              </a:solidFill>
            </a:endParaRP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sz="1200" dirty="0"/>
              <a:t>This conclusion is supported by numerous scientific studies that demonstrate the connection between gut health and immunity, which, in turn, affects the risk of developing a wide range of diseases.</a:t>
            </a:r>
          </a:p>
          <a:p>
            <a:pPr>
              <a:buNone/>
            </a:pPr>
            <a:r>
              <a:rPr lang="en-US" sz="1200" dirty="0"/>
              <a:t>Today, disruptions in gut function are linked not only to constipation and diarrhea, but also to headaches, allergies, chronic runny nose and cough, sleep disorders, gingivitis, fatigue, apathy, reduced brain efficiency, and mood deterioration. Gut problems also have a negative impact on appearance: skin tone becomes pale and unhealthy, rashes appear, early wrinkles develop, hair becomes brittle, dry, and starts falling out.</a:t>
            </a:r>
          </a:p>
          <a:p>
            <a:r>
              <a:rPr lang="en-US" sz="1200" dirty="0"/>
              <a:t>If these warning signs are ignored and no steps are taken to improve gut health, serious health issues may arise soon.</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marL="0" marR="0" indent="0" algn="l" defTabSz="457200">
              <a:lnSpc>
                <a:spcPct val="100000"/>
              </a:lnSpc>
              <a:spcBef>
                <a:spcPts val="0"/>
              </a:spcBef>
              <a:spcAft>
                <a:spcPts val="0"/>
              </a:spcAft>
              <a:buClrTx/>
              <a:buSzTx/>
              <a:buFontTx/>
              <a:buNone/>
              <a:defRPr/>
            </a:pPr>
            <a:endParaRPr lang="ru-RU"/>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marL="0" marR="0" indent="0" algn="l" defTabSz="457200">
              <a:lnSpc>
                <a:spcPct val="100000"/>
              </a:lnSpc>
              <a:spcBef>
                <a:spcPts val="0"/>
              </a:spcBef>
              <a:spcAft>
                <a:spcPts val="0"/>
              </a:spcAft>
              <a:buClrTx/>
              <a:buSzTx/>
              <a:buFontTx/>
              <a:buNone/>
              <a:defRPr/>
            </a:pPr>
            <a:endParaRPr lang="ru-RU"/>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b="1" dirty="0"/>
              <a:t>The program’s targeted focus and ease of use make it an excellent tool for sales and attracting new customers.</a:t>
            </a:r>
            <a:br>
              <a:rPr lang="en-US" dirty="0"/>
            </a:br>
            <a:r>
              <a:rPr lang="en-US" dirty="0"/>
              <a:t>Even a beginner Coral Club distributor can easily complete the program on their own—and share it with their network.</a:t>
            </a:r>
            <a:br>
              <a:rPr lang="en-US" dirty="0"/>
            </a:br>
            <a:r>
              <a:rPr lang="en-US" dirty="0"/>
              <a:t>This means new consumers and clients within the distributor’s structure—the foundation of their sales turnover and growth in the company.</a:t>
            </a:r>
          </a:p>
          <a:p>
            <a:r>
              <a:rPr lang="en-US" b="1" dirty="0"/>
              <a:t>Everyone will have a great opportunity to experience the benefits of 19 Coral Club products at once!</a:t>
            </a:r>
            <a:endParaRPr lang="en-US" dirty="0"/>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marL="0" marR="0" indent="0" algn="l" defTabSz="457200">
              <a:lnSpc>
                <a:spcPct val="100000"/>
              </a:lnSpc>
              <a:spcBef>
                <a:spcPts val="0"/>
              </a:spcBef>
              <a:spcAft>
                <a:spcPts val="0"/>
              </a:spcAft>
              <a:buClrTx/>
              <a:buSzTx/>
              <a:buFontTx/>
              <a:buNone/>
              <a:defRPr/>
            </a:pPr>
            <a:r>
              <a:rPr lang="en-US" sz="1200" b="0" i="0" dirty="0">
                <a:solidFill>
                  <a:schemeClr val="tx1"/>
                </a:solidFill>
                <a:latin typeface="Calibri"/>
                <a:ea typeface="Arial"/>
                <a:cs typeface="Arial"/>
              </a:rPr>
              <a:t>Bonus Points</a:t>
            </a:r>
            <a:r>
              <a:rPr lang="ru-RU" sz="1200" b="0" i="0" dirty="0">
                <a:solidFill>
                  <a:schemeClr val="tx1"/>
                </a:solidFill>
                <a:latin typeface="Calibri"/>
                <a:ea typeface="Arial"/>
                <a:cs typeface="Arial"/>
              </a:rPr>
              <a:t> 55,0 </a:t>
            </a:r>
            <a:endParaRPr dirty="0"/>
          </a:p>
          <a:p>
            <a:pPr marL="0" marR="0" indent="0" algn="l" defTabSz="457200">
              <a:lnSpc>
                <a:spcPct val="100000"/>
              </a:lnSpc>
              <a:spcBef>
                <a:spcPts val="0"/>
              </a:spcBef>
              <a:spcAft>
                <a:spcPts val="0"/>
              </a:spcAft>
              <a:buClrTx/>
              <a:buSzTx/>
              <a:buFontTx/>
              <a:buNone/>
              <a:defRPr/>
            </a:pPr>
            <a:r>
              <a:rPr lang="en-US" sz="1200" b="0" i="0" dirty="0">
                <a:solidFill>
                  <a:schemeClr val="tx1"/>
                </a:solidFill>
                <a:latin typeface="Calibri"/>
                <a:ea typeface="Arial"/>
                <a:cs typeface="Arial"/>
              </a:rPr>
              <a:t>Club Price</a:t>
            </a:r>
            <a:r>
              <a:rPr lang="ru-RU" sz="1200" b="0" i="0" dirty="0">
                <a:solidFill>
                  <a:schemeClr val="tx1"/>
                </a:solidFill>
                <a:latin typeface="Calibri"/>
                <a:ea typeface="Arial"/>
                <a:cs typeface="Arial"/>
              </a:rPr>
              <a:t> 90,00 </a:t>
            </a:r>
            <a:endParaRPr dirty="0"/>
          </a:p>
          <a:p>
            <a:pPr marL="0" marR="0" indent="0" algn="l" defTabSz="457200">
              <a:lnSpc>
                <a:spcPct val="100000"/>
              </a:lnSpc>
              <a:spcBef>
                <a:spcPts val="0"/>
              </a:spcBef>
              <a:spcAft>
                <a:spcPts val="0"/>
              </a:spcAft>
              <a:buClrTx/>
              <a:buSzTx/>
              <a:buFontTx/>
              <a:buNone/>
              <a:defRPr/>
            </a:pPr>
            <a:r>
              <a:rPr lang="en-US" sz="1200" b="0" i="0" dirty="0">
                <a:solidFill>
                  <a:schemeClr val="tx1"/>
                </a:solidFill>
                <a:latin typeface="Calibri"/>
                <a:ea typeface="Arial"/>
                <a:cs typeface="Arial"/>
              </a:rPr>
              <a:t>Retail Price </a:t>
            </a:r>
            <a:r>
              <a:rPr lang="ru-RU" sz="1200" b="0" i="0" dirty="0">
                <a:solidFill>
                  <a:schemeClr val="tx1"/>
                </a:solidFill>
                <a:latin typeface="Calibri"/>
                <a:ea typeface="Arial"/>
                <a:cs typeface="Arial"/>
              </a:rPr>
              <a:t>112,50</a:t>
            </a:r>
            <a:endParaRPr lang="ru-RU" dirty="0"/>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sz="1200" dirty="0"/>
              <a:t>To understand why gut health has such a profound impact on our physical, emotional, and cognitive well-being, let's break down how the gut microbiome or microbiota functions.</a:t>
            </a:r>
          </a:p>
          <a:p>
            <a:pPr>
              <a:buNone/>
            </a:pPr>
            <a:r>
              <a:rPr lang="en-US" sz="1200" dirty="0"/>
              <a:t>Today, terms like microbiome and microbiota are increasingly used instead of the traditional "microflora," as they more accurately reflect the composition of this biosystem. The reason for this is that bacteria, fungi, viruses, and other microorganisms inhabiting the gut are not technically flora, so calling them "microflora" is not entirely correct (although this term is still used).</a:t>
            </a:r>
          </a:p>
          <a:p>
            <a:pPr>
              <a:buNone/>
            </a:pPr>
            <a:r>
              <a:rPr lang="en-US" sz="1200" dirty="0"/>
              <a:t>Some of the microorganisms that make up the microbiome are our friends, while others are freeloaders and adversaries. The first group includes bifidobacteria and lactobacilli, while the second group consists of pathogenic microorganisms.</a:t>
            </a:r>
          </a:p>
          <a:p>
            <a:pPr>
              <a:buNone/>
            </a:pPr>
            <a:r>
              <a:rPr lang="en-US" sz="1200" dirty="0"/>
              <a:t>If you consume enough fiber (at least 400 grams of vegetables and fruits daily, as recommended by the WHO) and live fermented dairy products, you support the beneficial microorganisms and improve the overall state of your microbiome.</a:t>
            </a:r>
          </a:p>
          <a:p>
            <a:pPr>
              <a:buNone/>
            </a:pPr>
            <a:r>
              <a:rPr lang="en-US" sz="1200" dirty="0"/>
              <a:t>On the other hand, if you eat a lot of fast sugars and refined products with high sugar content and low nutritional value, you are essentially "feeding" the harmful microbiota. The more harmful food in your diet, the more frequent disruptions occur in your gut's functioning.</a:t>
            </a:r>
          </a:p>
          <a:p>
            <a:r>
              <a:rPr lang="en-US" sz="1200" dirty="0"/>
              <a:t>And the worse your health becomes.</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sz="1200" dirty="0"/>
              <a:t>The total weight of the bacteria living in a person's gut is about 3.3 pounds.</a:t>
            </a:r>
          </a:p>
          <a:p>
            <a:pPr marL="0" marR="0" lvl="0" indent="0" algn="l" defTabSz="457200" eaLnBrk="1" fontAlgn="auto" latinLnBrk="0" hangingPunct="1">
              <a:lnSpc>
                <a:spcPct val="100000"/>
              </a:lnSpc>
              <a:spcBef>
                <a:spcPts val="0"/>
              </a:spcBef>
              <a:spcAft>
                <a:spcPts val="0"/>
              </a:spcAft>
              <a:buClrTx/>
              <a:buSzTx/>
              <a:buFontTx/>
              <a:buNone/>
              <a:tabLst/>
              <a:defRPr/>
            </a:pPr>
            <a:r>
              <a:rPr lang="en-US" sz="1200" dirty="0"/>
              <a:t>This "community" regulates many vital processes in the body and even influences our behavior, which is why it's crucial for it to be in harmony! Note this reference: † Sender R., Fuchs S., Milo R. </a:t>
            </a:r>
            <a:r>
              <a:rPr lang="en-US" sz="1200" i="1" dirty="0"/>
              <a:t>Are we really vastly outnumbered? Revisiting the ratio of bacterial to host cells in humans.</a:t>
            </a:r>
            <a:r>
              <a:rPr lang="en-US" sz="1200" dirty="0"/>
              <a:t> Cell. 2016; 164(3): 337–340. ]</a:t>
            </a:r>
          </a:p>
          <a:p>
            <a:r>
              <a:rPr lang="en-US" sz="1200" dirty="0"/>
              <a:t>[</a:t>
            </a:r>
            <a:r>
              <a:rPr lang="en-US" sz="1200" b="0" i="0" dirty="0">
                <a:solidFill>
                  <a:schemeClr val="tx1"/>
                </a:solidFill>
                <a:effectLst/>
                <a:latin typeface="+mn-lt"/>
                <a:ea typeface="+mn-ea"/>
                <a:cs typeface="+mn-cs"/>
                <a:hlinkClick r:id="rId3"/>
              </a:rPr>
              <a:t>https://doi.org/10.1016/j.cell.2016.01.013</a:t>
            </a:r>
            <a:endParaRPr lang="en-US" sz="1200" dirty="0"/>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sz="1200" dirty="0"/>
              <a:t>This is not surprising, as the gut plays an active role in the body's defense mechanisms against pathogenic microorganisms that cause various diseases.</a:t>
            </a:r>
          </a:p>
          <a:p>
            <a:pPr>
              <a:buNone/>
            </a:pPr>
            <a:r>
              <a:rPr lang="en-US" sz="1200" dirty="0"/>
              <a:t>Around 70% of all immune cells in the body are located in its mucous membrane. About 25% of the intestinal mucosa consists of immunologically active tissue and cells. Every meter of the gut contains approximately 10^10 lymphocytes, which destroy foreign cells, block allergens, and prevent the entry of foreign substances and pathogenic bacteria into the bloodstream.</a:t>
            </a:r>
          </a:p>
          <a:p>
            <a:r>
              <a:rPr lang="en-US" sz="1200" dirty="0"/>
              <a:t>When the microbiome balance is disrupted (for example, due to poor nutrition), the gut cannot fully perform its immunomodulatory function because the body doesn't receive the necessary nutrients. As a result, a person starts getting sick more often, especially during the "cold season."</a:t>
            </a:r>
          </a:p>
          <a:p>
            <a:pPr>
              <a:defRPr/>
            </a:pPr>
            <a:r>
              <a:rPr lang="en-US" sz="1000" dirty="0"/>
              <a:t>Canadian Digestive Health Foundation: [https://cdhf.ca/en/how-nutrition-can-support-gut-health-and-the-immune-system/ ]</a:t>
            </a:r>
            <a:endParaRPr lang="ru-RU" sz="1000" dirty="0"/>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dirty="0"/>
              <a:t>The gut also largely determines the functioning of the nervous system, and thus the effectiveness of brain function, mood, and the ability to cope with stress.</a:t>
            </a:r>
          </a:p>
          <a:p>
            <a:pPr>
              <a:buNone/>
            </a:pPr>
            <a:r>
              <a:rPr lang="en-US" dirty="0"/>
              <a:t>It’s astonishing, but there are about 100 million nerve cells in the gut! This is why the gut is often referred to as the “second brain,” emphasizing its connection with cognitive abilities and emotional states. Indeed, stress and bouts of depression are often accompanied by digestive disorders and bloating.</a:t>
            </a:r>
          </a:p>
          <a:p>
            <a:pPr>
              <a:buNone/>
            </a:pPr>
            <a:r>
              <a:rPr lang="en-US" dirty="0"/>
              <a:t>You’ve probably noticed that the gut reacts sharply to certain negative emotions. Fear may cause a sensation of tightness below the chest, while strong anxiety increases peristalsis and may even lead to what’s known as "bear disease." The infamous “butterflies in the stomach” are not just a metaphor, but a tangible reaction of the “gut brain” to pleasant excitement.</a:t>
            </a:r>
          </a:p>
          <a:p>
            <a:r>
              <a:rPr lang="en-US" dirty="0"/>
              <a:t>A significant amount of serotonin (the "happiness hormone") is synthesized in the gastrointestinal tract. Disruption of this function can lead to depression, disturbances in the “sleep-wake” cycle, impaired memory and cognitive abilities, irritability, and lack of self-confidence. See Hopkins Medicine [</a:t>
            </a:r>
            <a:r>
              <a:rPr lang="en-US" sz="800" dirty="0"/>
              <a:t>https://www.hopkinsmedicine.org/health/wellness-and-prevention/the-brain-gut-connection ] See HSPH [https://www.health.harvard.edu/diseases-and-conditions/the-gut-brain-connection ]</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sz="1200" dirty="0"/>
              <a:t>Energy levels are also directly linked to the efficiency of the digestive system.</a:t>
            </a:r>
          </a:p>
          <a:p>
            <a:pPr>
              <a:buNone/>
            </a:pPr>
            <a:r>
              <a:rPr lang="en-US" sz="1200" dirty="0"/>
              <a:t>If we mainly consume refined products and convenience foods, the body doesn’t receive the necessary proteins, fats, carbohydrates, dietary fibers, vitamins, and minerals in amounts sufficient for full-fledged functioning.</a:t>
            </a:r>
          </a:p>
          <a:p>
            <a:r>
              <a:rPr lang="en-US" sz="1200" dirty="0"/>
              <a:t>When metabolism is normal, a person enjoys good health and is full of energy. On the other hand, weakness, quick fatigue, and reduced performance are common signs that digestion and nutrient absorption are not functioning well.</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buNone/>
            </a:pPr>
            <a:r>
              <a:rPr lang="en-US" sz="1200" dirty="0"/>
              <a:t>...and, of course, an imbalance in the gut microbiome leads to excess weight that just won’t go away!</a:t>
            </a:r>
          </a:p>
          <a:p>
            <a:pPr>
              <a:buNone/>
            </a:pPr>
            <a:r>
              <a:rPr lang="en-US" sz="1200" dirty="0"/>
              <a:t>Friendly bacteria control the body's response to carbohydrates, converting them into fat or energy. If you eat quality and diverse food (or supplement your diet with necessary bioactive additives), you keep the microbiome in balance. As a result, carbohydrate fermentation improves, which facilitates their burning and thus reduces the risk of obesity and type 2 diabetes.</a:t>
            </a:r>
          </a:p>
          <a:p>
            <a:pPr>
              <a:buNone/>
            </a:pPr>
            <a:r>
              <a:rPr lang="en-US" sz="1200" dirty="0"/>
              <a:t>Beneficial gut bacteria are involved in the synthesis of essential health substances (such as B vitamins), so their insufficient activity negatively affects the condition of the skin and hair, which are the first to suffer from nutrient deficiencies.</a:t>
            </a:r>
          </a:p>
          <a:p>
            <a:r>
              <a:rPr lang="en-US" sz="1200" dirty="0"/>
              <a:t>When a large amount of toxins accumulates in the gut and liver, the digestive system is unable to evacuate them on its own, and toxins begin to be excreted through the skin. This results in a dull complexion, the appearance of rashes, and acne.</a:t>
            </a:r>
          </a:p>
        </p:txBody>
      </p:sp>
      <p:sp>
        <p:nvSpPr>
          <p:cNvPr id="4" name="Номер слайда 3"/>
          <p:cNvSpPr>
            <a:spLocks noGrp="1"/>
          </p:cNvSpPr>
          <p:nvPr>
            <p:ph type="sldNum" sz="quarter" idx="10"/>
          </p:nvPr>
        </p:nvSpPr>
        <p:spPr bwMode="auto"/>
        <p:txBody>
          <a:bodyPr/>
          <a:lstStyle/>
          <a:p>
            <a:pPr>
              <a:defRPr/>
            </a:pPr>
            <a:fld id="{3624DC8D-BEC2-D34A-81E1-6AC3BD4AB132}"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hasCustomPrompt="1"/>
          </p:nvPr>
        </p:nvSpPr>
        <p:spPr bwMode="auto">
          <a:xfrm>
            <a:off x="685800" y="1597819"/>
            <a:ext cx="7772400" cy="1102519"/>
          </a:xfrm>
        </p:spPr>
        <p:txBody>
          <a:bodyPr>
            <a:normAutofit/>
          </a:bodyPr>
          <a:lstStyle>
            <a:lvl1pPr algn="ctr">
              <a:defRPr sz="3200"/>
            </a:lvl1pPr>
          </a:lstStyle>
          <a:p>
            <a:pPr>
              <a:defRPr/>
            </a:pPr>
            <a:r>
              <a:rPr lang="en-US"/>
              <a:t>CLICK TO EDIT MASTER TITLE STYLE</a:t>
            </a:r>
          </a:p>
        </p:txBody>
      </p:sp>
      <p:sp>
        <p:nvSpPr>
          <p:cNvPr id="3" name="Subtitle 2"/>
          <p:cNvSpPr>
            <a:spLocks noGrp="1"/>
          </p:cNvSpPr>
          <p:nvPr>
            <p:ph type="subTitle" idx="1"/>
          </p:nvPr>
        </p:nvSpPr>
        <p:spPr bwMode="auto">
          <a:xfrm>
            <a:off x="1371600" y="2914650"/>
            <a:ext cx="6400800" cy="131445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p>
        </p:txBody>
      </p:sp>
      <p:sp>
        <p:nvSpPr>
          <p:cNvPr id="7" name="Date Placeholder 6"/>
          <p:cNvSpPr>
            <a:spLocks noGrp="1"/>
          </p:cNvSpPr>
          <p:nvPr>
            <p:ph type="dt" sz="half" idx="10"/>
          </p:nvPr>
        </p:nvSpPr>
        <p:spPr bwMode="auto">
          <a:xfrm>
            <a:off x="457200" y="6250300"/>
            <a:ext cx="2133600" cy="273844"/>
          </a:xfrm>
          <a:prstGeom prst="rect">
            <a:avLst/>
          </a:prstGeom>
        </p:spPr>
        <p:txBody>
          <a:bodyPr/>
          <a:lstStyle/>
          <a:p>
            <a:pPr>
              <a:defRPr/>
            </a:pPr>
            <a:r>
              <a:rPr lang="en-US"/>
              <a:t>www.bestppt.com</a:t>
            </a:r>
          </a:p>
        </p:txBody>
      </p:sp>
      <p:sp>
        <p:nvSpPr>
          <p:cNvPr id="8" name="Slide Number Placeholder 7"/>
          <p:cNvSpPr>
            <a:spLocks noGrp="1"/>
          </p:cNvSpPr>
          <p:nvPr>
            <p:ph type="sldNum" sz="quarter" idx="11"/>
          </p:nvPr>
        </p:nvSpPr>
        <p:spPr bwMode="auto"/>
        <p:txBody>
          <a:bodyPr/>
          <a:lstStyle/>
          <a:p>
            <a:pPr>
              <a:defRPr/>
            </a:pPr>
            <a:fld id="{D60D1EDE-7116-2443-9BDD-368CE5B37660}" type="slidenum">
              <a:rPr lang="en-US"/>
              <a:t>‹#›</a:t>
            </a:fld>
            <a:endParaRPr lang="en-US"/>
          </a:p>
        </p:txBody>
      </p:sp>
      <p:sp>
        <p:nvSpPr>
          <p:cNvPr id="9" name="Rectangle 8"/>
          <p:cNvSpPr/>
          <p:nvPr userDrawn="1"/>
        </p:nvSpPr>
        <p:spPr bwMode="auto">
          <a:xfrm>
            <a:off x="301037" y="498590"/>
            <a:ext cx="8541926" cy="338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Blank Slide">
    <p:spTree>
      <p:nvGrpSpPr>
        <p:cNvPr id="1" name=""/>
        <p:cNvGrpSpPr/>
        <p:nvPr/>
      </p:nvGrpSpPr>
      <p:grpSpPr bwMode="auto">
        <a:xfrm>
          <a:off x="0" y="0"/>
          <a:ext cx="0" cy="0"/>
          <a:chOff x="0" y="0"/>
          <a:chExt cx="0" cy="0"/>
        </a:xfrm>
      </p:grpSpPr>
      <p:sp>
        <p:nvSpPr>
          <p:cNvPr id="7" name="Date Placeholder 6"/>
          <p:cNvSpPr>
            <a:spLocks noGrp="1"/>
          </p:cNvSpPr>
          <p:nvPr>
            <p:ph type="dt" sz="half" idx="10"/>
          </p:nvPr>
        </p:nvSpPr>
        <p:spPr bwMode="auto">
          <a:xfrm>
            <a:off x="457200" y="6250300"/>
            <a:ext cx="2133600" cy="273844"/>
          </a:xfrm>
          <a:prstGeom prst="rect">
            <a:avLst/>
          </a:prstGeom>
        </p:spPr>
        <p:txBody>
          <a:bodyPr/>
          <a:lstStyle/>
          <a:p>
            <a:pPr>
              <a:defRPr/>
            </a:pPr>
            <a:r>
              <a:rPr lang="en-US"/>
              <a:t>www.bestppt.com</a:t>
            </a:r>
          </a:p>
        </p:txBody>
      </p:sp>
      <p:sp>
        <p:nvSpPr>
          <p:cNvPr id="9" name="Rectangle 8"/>
          <p:cNvSpPr/>
          <p:nvPr userDrawn="1"/>
        </p:nvSpPr>
        <p:spPr bwMode="auto">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FullScreen_Img">
    <p:spTree>
      <p:nvGrpSpPr>
        <p:cNvPr id="1" name=""/>
        <p:cNvGrpSpPr/>
        <p:nvPr/>
      </p:nvGrpSpPr>
      <p:grpSpPr bwMode="auto">
        <a:xfrm>
          <a:off x="0" y="0"/>
          <a:ext cx="0" cy="0"/>
          <a:chOff x="0" y="0"/>
          <a:chExt cx="0" cy="0"/>
        </a:xfrm>
      </p:grpSpPr>
      <p:sp>
        <p:nvSpPr>
          <p:cNvPr id="7" name="Date Placeholder 6"/>
          <p:cNvSpPr>
            <a:spLocks noGrp="1"/>
          </p:cNvSpPr>
          <p:nvPr>
            <p:ph type="dt" sz="half" idx="10"/>
          </p:nvPr>
        </p:nvSpPr>
        <p:spPr bwMode="auto">
          <a:xfrm>
            <a:off x="457200" y="6250300"/>
            <a:ext cx="2133600" cy="273844"/>
          </a:xfrm>
          <a:prstGeom prst="rect">
            <a:avLst/>
          </a:prstGeom>
        </p:spPr>
        <p:txBody>
          <a:bodyPr/>
          <a:lstStyle/>
          <a:p>
            <a:pPr>
              <a:defRPr/>
            </a:pPr>
            <a:r>
              <a:rPr lang="en-US"/>
              <a:t>www.bestppt.com</a:t>
            </a:r>
          </a:p>
        </p:txBody>
      </p:sp>
      <p:sp>
        <p:nvSpPr>
          <p:cNvPr id="9" name="Rectangle 8"/>
          <p:cNvSpPr/>
          <p:nvPr userDrawn="1"/>
        </p:nvSpPr>
        <p:spPr bwMode="auto">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3" name="Picture Placeholder 2"/>
          <p:cNvSpPr>
            <a:spLocks noGrp="1"/>
          </p:cNvSpPr>
          <p:nvPr>
            <p:ph type="pic" sz="quarter" idx="11" hasCustomPrompt="1"/>
          </p:nvPr>
        </p:nvSpPr>
        <p:spPr bwMode="auto">
          <a:xfrm>
            <a:off x="0" y="0"/>
            <a:ext cx="9144000" cy="5143500"/>
          </a:xfrm>
        </p:spPr>
        <p:txBody>
          <a:bodyPr/>
          <a:lstStyle>
            <a:lvl1pPr marL="0" indent="0" algn="ctr">
              <a:buNone/>
              <a:defRPr>
                <a:latin typeface="Raleway"/>
                <a:cs typeface="Raleway"/>
              </a:defRPr>
            </a:lvl1pPr>
          </a:lstStyle>
          <a:p>
            <a:pPr>
              <a:defRPr/>
            </a:pPr>
            <a:r>
              <a:rPr lang="en-US"/>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p:txBody>
          <a:bodyPr/>
          <a:lstStyle/>
          <a:p>
            <a:pPr>
              <a:defRPr/>
            </a:pPr>
            <a:r>
              <a:rPr lang="en-US"/>
              <a:t>CLICK TO EDIT MASTER TITLE STYLE</a:t>
            </a:r>
          </a:p>
        </p:txBody>
      </p:sp>
      <p:sp>
        <p:nvSpPr>
          <p:cNvPr id="3" name="Content Placeholder 2"/>
          <p:cNvSpPr>
            <a:spLocks noGrp="1"/>
          </p:cNvSpPr>
          <p:nvPr>
            <p:ph idx="1"/>
          </p:nvPr>
        </p:nvSpPr>
        <p:spPr bwMode="auto"/>
        <p:txBody>
          <a:bodyPr>
            <a:normAutofit/>
          </a:bodyPr>
          <a:lstStyle>
            <a:lvl1pPr>
              <a:defRPr sz="2400"/>
            </a:lvl1pPr>
            <a:lvl2pPr>
              <a:defRPr sz="2000"/>
            </a:lvl2pPr>
            <a:lvl3pPr>
              <a:defRPr sz="1800"/>
            </a:lvl3pPr>
            <a:lvl4pPr>
              <a:defRPr sz="1600"/>
            </a:lvl4pPr>
            <a:lvl5pPr>
              <a:defRPr sz="16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a:xfrm>
            <a:off x="457200" y="6250300"/>
            <a:ext cx="2133600" cy="273844"/>
          </a:xfrm>
          <a:prstGeom prst="rect">
            <a:avLst/>
          </a:prstGeom>
        </p:spPr>
        <p:txBody>
          <a:bodyPr/>
          <a:lstStyle/>
          <a:p>
            <a:pPr>
              <a:defRPr/>
            </a:pPr>
            <a:r>
              <a:rPr lang="en-US"/>
              <a:t>www.bestppt.com</a:t>
            </a:r>
          </a:p>
        </p:txBody>
      </p:sp>
      <p:sp>
        <p:nvSpPr>
          <p:cNvPr id="6" name="Slide Number Placeholder 5"/>
          <p:cNvSpPr>
            <a:spLocks noGrp="1"/>
          </p:cNvSpPr>
          <p:nvPr>
            <p:ph type="sldNum" sz="quarter" idx="12"/>
          </p:nvPr>
        </p:nvSpPr>
        <p:spPr bwMode="auto"/>
        <p:txBody>
          <a:bodyPr/>
          <a:lstStyle/>
          <a:p>
            <a:pPr>
              <a:defRPr/>
            </a:pPr>
            <a:fld id="{D60D1EDE-7116-2443-9BDD-368CE5B37660}"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le and Footer">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p:txBody>
          <a:bodyPr/>
          <a:lstStyle/>
          <a:p>
            <a:pPr>
              <a:defRPr/>
            </a:pPr>
            <a:r>
              <a:rPr lang="en-US"/>
              <a:t>CLICK TO EDIT MASTER TITLE STYLE</a:t>
            </a:r>
          </a:p>
        </p:txBody>
      </p:sp>
      <p:sp>
        <p:nvSpPr>
          <p:cNvPr id="4" name="Date Placeholder 3"/>
          <p:cNvSpPr>
            <a:spLocks noGrp="1"/>
          </p:cNvSpPr>
          <p:nvPr>
            <p:ph type="dt" sz="half" idx="10"/>
          </p:nvPr>
        </p:nvSpPr>
        <p:spPr bwMode="auto">
          <a:xfrm>
            <a:off x="457200" y="6250300"/>
            <a:ext cx="2133600" cy="273844"/>
          </a:xfrm>
          <a:prstGeom prst="rect">
            <a:avLst/>
          </a:prstGeom>
        </p:spPr>
        <p:txBody>
          <a:bodyPr/>
          <a:lstStyle/>
          <a:p>
            <a:pPr>
              <a:defRPr/>
            </a:pPr>
            <a:r>
              <a:rPr lang="en-US"/>
              <a:t>www.bestppt.com</a:t>
            </a:r>
          </a:p>
        </p:txBody>
      </p:sp>
      <p:sp>
        <p:nvSpPr>
          <p:cNvPr id="6" name="Slide Number Placeholder 5"/>
          <p:cNvSpPr>
            <a:spLocks noGrp="1"/>
          </p:cNvSpPr>
          <p:nvPr>
            <p:ph type="sldNum" sz="quarter" idx="12"/>
          </p:nvPr>
        </p:nvSpPr>
        <p:spPr bwMode="auto"/>
        <p:txBody>
          <a:bodyPr/>
          <a:lstStyle/>
          <a:p>
            <a:pPr>
              <a:defRPr/>
            </a:pPr>
            <a:fld id="{D60D1EDE-7116-2443-9BDD-368CE5B37660}"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Title and Footer">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p:txBody>
          <a:bodyPr/>
          <a:lstStyle/>
          <a:p>
            <a:pPr>
              <a:defRPr/>
            </a:pPr>
            <a:r>
              <a:rPr lang="en-US"/>
              <a:t>CLICK TO EDIT MASTER TITLE STYLE</a:t>
            </a:r>
          </a:p>
        </p:txBody>
      </p:sp>
      <p:sp>
        <p:nvSpPr>
          <p:cNvPr id="4" name="Date Placeholder 3"/>
          <p:cNvSpPr>
            <a:spLocks noGrp="1"/>
          </p:cNvSpPr>
          <p:nvPr>
            <p:ph type="dt" sz="half" idx="10"/>
          </p:nvPr>
        </p:nvSpPr>
        <p:spPr bwMode="auto">
          <a:xfrm>
            <a:off x="457200" y="6250300"/>
            <a:ext cx="2133600" cy="273844"/>
          </a:xfrm>
          <a:prstGeom prst="rect">
            <a:avLst/>
          </a:prstGeom>
        </p:spPr>
        <p:txBody>
          <a:bodyPr/>
          <a:lstStyle/>
          <a:p>
            <a:pPr>
              <a:defRPr/>
            </a:pPr>
            <a:r>
              <a:rPr lang="en-US"/>
              <a:t>www.bestppt.com</a:t>
            </a:r>
          </a:p>
        </p:txBody>
      </p:sp>
      <p:sp>
        <p:nvSpPr>
          <p:cNvPr id="6" name="Slide Number Placeholder 5"/>
          <p:cNvSpPr>
            <a:spLocks noGrp="1"/>
          </p:cNvSpPr>
          <p:nvPr>
            <p:ph type="sldNum" sz="quarter" idx="12"/>
          </p:nvPr>
        </p:nvSpPr>
        <p:spPr bwMode="auto"/>
        <p:txBody>
          <a:bodyPr/>
          <a:lstStyle/>
          <a:p>
            <a:pPr>
              <a:defRPr/>
            </a:pPr>
            <a:fld id="{D60D1EDE-7116-2443-9BDD-368CE5B37660}" type="slidenum">
              <a:rPr lang="en-US"/>
              <a:t>‹#›</a:t>
            </a:fld>
            <a:endParaRPr lang="en-US"/>
          </a:p>
        </p:txBody>
      </p:sp>
      <p:cxnSp>
        <p:nvCxnSpPr>
          <p:cNvPr id="8" name="Straight Connector 7"/>
          <p:cNvCxnSpPr/>
          <p:nvPr userDrawn="1"/>
        </p:nvCxnSpPr>
        <p:spPr bwMode="auto">
          <a:xfrm flipH="1">
            <a:off x="399803" y="562064"/>
            <a:ext cx="8318131"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p:txBody>
          <a:bodyPr/>
          <a:lstStyle/>
          <a:p>
            <a:pPr>
              <a:defRPr/>
            </a:pPr>
            <a:r>
              <a:rPr lang="en-US"/>
              <a:t>CLICK TO EDIT MASTER TITLE STYLE</a:t>
            </a:r>
          </a:p>
        </p:txBody>
      </p:sp>
      <p:sp>
        <p:nvSpPr>
          <p:cNvPr id="3" name="Content Placeholder 2"/>
          <p:cNvSpPr>
            <a:spLocks noGrp="1"/>
          </p:cNvSpPr>
          <p:nvPr>
            <p:ph sz="half" idx="1"/>
          </p:nvPr>
        </p:nvSpPr>
        <p:spPr bwMode="auto">
          <a:xfrm>
            <a:off x="457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4648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Date Placeholder 4"/>
          <p:cNvSpPr>
            <a:spLocks noGrp="1"/>
          </p:cNvSpPr>
          <p:nvPr>
            <p:ph type="dt" sz="half" idx="10"/>
          </p:nvPr>
        </p:nvSpPr>
        <p:spPr bwMode="auto">
          <a:xfrm>
            <a:off x="457200" y="6250300"/>
            <a:ext cx="2133600" cy="273844"/>
          </a:xfrm>
          <a:prstGeom prst="rect">
            <a:avLst/>
          </a:prstGeom>
        </p:spPr>
        <p:txBody>
          <a:bodyPr/>
          <a:lstStyle/>
          <a:p>
            <a:pPr>
              <a:defRPr/>
            </a:pPr>
            <a:r>
              <a:rPr lang="en-US"/>
              <a:t>www.bestppt.com</a:t>
            </a:r>
          </a:p>
        </p:txBody>
      </p:sp>
      <p:sp>
        <p:nvSpPr>
          <p:cNvPr id="7" name="Slide Number Placeholder 6"/>
          <p:cNvSpPr>
            <a:spLocks noGrp="1"/>
          </p:cNvSpPr>
          <p:nvPr>
            <p:ph type="sldNum" sz="quarter" idx="12"/>
          </p:nvPr>
        </p:nvSpPr>
        <p:spPr bwMode="auto"/>
        <p:txBody>
          <a:bodyPr/>
          <a:lstStyle/>
          <a:p>
            <a:pPr>
              <a:defRPr/>
            </a:pPr>
            <a:fld id="{D60D1EDE-7116-2443-9BDD-368CE5B37660}"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p:txBody>
          <a:bodyPr/>
          <a:lstStyle>
            <a:lvl1pPr>
              <a:defRPr>
                <a:latin typeface="Raleway"/>
                <a:cs typeface="Raleway"/>
              </a:defRPr>
            </a:lvl1pPr>
          </a:lstStyle>
          <a:p>
            <a:pPr>
              <a:defRPr/>
            </a:pPr>
            <a:r>
              <a:rPr lang="en-US"/>
              <a:t>CLICK TO EDIT MASTER TITLE STYLE</a:t>
            </a:r>
          </a:p>
        </p:txBody>
      </p:sp>
      <p:sp>
        <p:nvSpPr>
          <p:cNvPr id="3" name="Text Placeholder 2"/>
          <p:cNvSpPr>
            <a:spLocks noGrp="1"/>
          </p:cNvSpPr>
          <p:nvPr>
            <p:ph type="body" idx="1"/>
          </p:nvPr>
        </p:nvSpPr>
        <p:spPr bwMode="auto">
          <a:xfrm>
            <a:off x="457200" y="1000822"/>
            <a:ext cx="4040188"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457200" y="1480644"/>
            <a:ext cx="4040188"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Text Placeholder 4"/>
          <p:cNvSpPr>
            <a:spLocks noGrp="1"/>
          </p:cNvSpPr>
          <p:nvPr>
            <p:ph type="body" sz="quarter" idx="3"/>
          </p:nvPr>
        </p:nvSpPr>
        <p:spPr bwMode="auto">
          <a:xfrm>
            <a:off x="4645026" y="1000822"/>
            <a:ext cx="4041775"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4645026" y="1480644"/>
            <a:ext cx="4041775"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Date Placeholder 6"/>
          <p:cNvSpPr>
            <a:spLocks noGrp="1"/>
          </p:cNvSpPr>
          <p:nvPr>
            <p:ph type="dt" sz="half" idx="10"/>
          </p:nvPr>
        </p:nvSpPr>
        <p:spPr bwMode="auto">
          <a:xfrm>
            <a:off x="457200" y="6250300"/>
            <a:ext cx="2133600" cy="273844"/>
          </a:xfrm>
          <a:prstGeom prst="rect">
            <a:avLst/>
          </a:prstGeom>
        </p:spPr>
        <p:txBody>
          <a:bodyPr/>
          <a:lstStyle>
            <a:lvl1pPr>
              <a:defRPr sz="1100">
                <a:latin typeface="Raleway"/>
                <a:cs typeface="Raleway"/>
              </a:defRPr>
            </a:lvl1pPr>
          </a:lstStyle>
          <a:p>
            <a:pPr>
              <a:defRPr/>
            </a:pPr>
            <a:r>
              <a:rPr lang="en-US"/>
              <a:t>www.bestppt.com</a:t>
            </a:r>
          </a:p>
        </p:txBody>
      </p:sp>
      <p:sp>
        <p:nvSpPr>
          <p:cNvPr id="9" name="Slide Number Placeholder 8"/>
          <p:cNvSpPr>
            <a:spLocks noGrp="1"/>
          </p:cNvSpPr>
          <p:nvPr>
            <p:ph type="sldNum" sz="quarter" idx="12"/>
          </p:nvPr>
        </p:nvSpPr>
        <p:spPr bwMode="auto"/>
        <p:txBody>
          <a:bodyPr/>
          <a:lstStyle>
            <a:lvl1pPr>
              <a:defRPr sz="1100">
                <a:latin typeface="Raleway"/>
                <a:cs typeface="Raleway"/>
              </a:defRPr>
            </a:lvl1pPr>
          </a:lstStyle>
          <a:p>
            <a:pPr>
              <a:defRPr/>
            </a:pPr>
            <a:fld id="{D60D1EDE-7116-2443-9BDD-368CE5B37660}"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without Footer">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p:txBody>
          <a:bodyPr/>
          <a:lstStyle/>
          <a:p>
            <a:pPr>
              <a:defRPr/>
            </a:pPr>
            <a:r>
              <a:rPr lang="en-US"/>
              <a:t>CLICK TO EDIT MASTER TITLE STYLE</a:t>
            </a:r>
          </a:p>
        </p:txBody>
      </p:sp>
      <p:sp>
        <p:nvSpPr>
          <p:cNvPr id="3" name="Date Placeholder 2"/>
          <p:cNvSpPr>
            <a:spLocks noGrp="1"/>
          </p:cNvSpPr>
          <p:nvPr>
            <p:ph type="dt" sz="half" idx="10"/>
          </p:nvPr>
        </p:nvSpPr>
        <p:spPr bwMode="auto">
          <a:xfrm>
            <a:off x="457200" y="6250300"/>
            <a:ext cx="2133600" cy="273844"/>
          </a:xfrm>
          <a:prstGeom prst="rect">
            <a:avLst/>
          </a:prstGeom>
        </p:spPr>
        <p:txBody>
          <a:bodyPr/>
          <a:lstStyle/>
          <a:p>
            <a:pPr>
              <a:defRPr/>
            </a:pPr>
            <a:r>
              <a:rPr lang="en-US"/>
              <a:t>www.bestppt.com</a:t>
            </a:r>
          </a:p>
        </p:txBody>
      </p:sp>
      <p:sp>
        <p:nvSpPr>
          <p:cNvPr id="5" name="Slide Number Placeholder 4"/>
          <p:cNvSpPr>
            <a:spLocks noGrp="1"/>
          </p:cNvSpPr>
          <p:nvPr>
            <p:ph type="sldNum" sz="quarter" idx="12"/>
          </p:nvPr>
        </p:nvSpPr>
        <p:spPr bwMode="auto"/>
        <p:txBody>
          <a:bodyPr/>
          <a:lstStyle/>
          <a:p>
            <a:pPr>
              <a:defRPr/>
            </a:pPr>
            <a:fld id="{D60D1EDE-7116-2443-9BDD-368CE5B37660}" type="slidenum">
              <a:rPr lang="en-US"/>
              <a:t>‹#›</a:t>
            </a:fld>
            <a:endParaRPr lang="en-US"/>
          </a:p>
        </p:txBody>
      </p:sp>
      <p:sp>
        <p:nvSpPr>
          <p:cNvPr id="4" name="Rectangle 3"/>
          <p:cNvSpPr/>
          <p:nvPr userDrawn="1"/>
        </p:nvSpPr>
        <p:spPr bwMode="auto">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6" name="Rectangle 5"/>
          <p:cNvSpPr/>
          <p:nvPr userDrawn="1"/>
        </p:nvSpPr>
        <p:spPr bwMode="auto">
          <a:xfrm>
            <a:off x="0" y="3466070"/>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arrange avatars">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p:txBody>
          <a:bodyPr/>
          <a:lstStyle/>
          <a:p>
            <a:pPr>
              <a:defRPr/>
            </a:pPr>
            <a:r>
              <a:rPr lang="en-US"/>
              <a:t>CLICK TO EDIT MASTER TITLE STYLE</a:t>
            </a:r>
          </a:p>
        </p:txBody>
      </p:sp>
      <p:sp>
        <p:nvSpPr>
          <p:cNvPr id="3" name="Date Placeholder 2"/>
          <p:cNvSpPr>
            <a:spLocks noGrp="1"/>
          </p:cNvSpPr>
          <p:nvPr>
            <p:ph type="dt" sz="half" idx="10"/>
          </p:nvPr>
        </p:nvSpPr>
        <p:spPr bwMode="auto">
          <a:xfrm>
            <a:off x="457200" y="6250300"/>
            <a:ext cx="2133600" cy="273844"/>
          </a:xfrm>
          <a:prstGeom prst="rect">
            <a:avLst/>
          </a:prstGeom>
        </p:spPr>
        <p:txBody>
          <a:bodyPr/>
          <a:lstStyle/>
          <a:p>
            <a:pPr>
              <a:defRPr/>
            </a:pPr>
            <a:r>
              <a:rPr lang="en-US"/>
              <a:t>www.bestppt.com</a:t>
            </a:r>
          </a:p>
        </p:txBody>
      </p:sp>
      <p:sp>
        <p:nvSpPr>
          <p:cNvPr id="5" name="Slide Number Placeholder 4"/>
          <p:cNvSpPr>
            <a:spLocks noGrp="1"/>
          </p:cNvSpPr>
          <p:nvPr>
            <p:ph type="sldNum" sz="quarter" idx="12"/>
          </p:nvPr>
        </p:nvSpPr>
        <p:spPr bwMode="auto"/>
        <p:txBody>
          <a:bodyPr/>
          <a:lstStyle/>
          <a:p>
            <a:pPr>
              <a:defRPr/>
            </a:pPr>
            <a:fld id="{D60D1EDE-7116-2443-9BDD-368CE5B37660}" type="slidenum">
              <a:rPr lang="en-US"/>
              <a:t>‹#›</a:t>
            </a:fld>
            <a:endParaRPr lang="en-US"/>
          </a:p>
        </p:txBody>
      </p:sp>
      <p:sp>
        <p:nvSpPr>
          <p:cNvPr id="4" name="Rectangle 3"/>
          <p:cNvSpPr/>
          <p:nvPr userDrawn="1"/>
        </p:nvSpPr>
        <p:spPr bwMode="auto">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grpSp>
        <p:nvGrpSpPr>
          <p:cNvPr id="7" name="Group 6"/>
          <p:cNvGrpSpPr/>
          <p:nvPr userDrawn="1"/>
        </p:nvGrpSpPr>
        <p:grpSpPr bwMode="auto">
          <a:xfrm>
            <a:off x="2415382" y="1108869"/>
            <a:ext cx="4453731" cy="2928937"/>
            <a:chOff x="2415382" y="1108869"/>
            <a:chExt cx="4453731" cy="2928937"/>
          </a:xfrm>
        </p:grpSpPr>
        <p:sp>
          <p:nvSpPr>
            <p:cNvPr id="8" name="Freeform 38"/>
            <p:cNvSpPr/>
            <p:nvPr/>
          </p:nvSpPr>
          <p:spPr bwMode="auto">
            <a:xfrm>
              <a:off x="4546600" y="1994694"/>
              <a:ext cx="1246187"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9" name="Freeform 39"/>
            <p:cNvSpPr/>
            <p:nvPr/>
          </p:nvSpPr>
          <p:spPr bwMode="auto">
            <a:xfrm>
              <a:off x="4546600" y="1994694"/>
              <a:ext cx="1246187"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0" name="Freeform 40"/>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extrusionOk="0">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1" name="Freeform 41"/>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extrusionOk="0">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 name="Freeform 42"/>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extrusionOk="0">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3" name="Freeform 43"/>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extrusionOk="0">
                  <a:moveTo>
                    <a:pt x="7" y="0"/>
                  </a:moveTo>
                  <a:lnTo>
                    <a:pt x="0" y="28"/>
                  </a:lnTo>
                  <a:lnTo>
                    <a:pt x="20" y="178"/>
                  </a:lnTo>
                  <a:lnTo>
                    <a:pt x="92" y="105"/>
                  </a:lnTo>
                  <a:lnTo>
                    <a:pt x="7"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4" name="Freeform 44"/>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extrusionOk="0">
                  <a:moveTo>
                    <a:pt x="7" y="0"/>
                  </a:moveTo>
                  <a:lnTo>
                    <a:pt x="0" y="28"/>
                  </a:lnTo>
                  <a:lnTo>
                    <a:pt x="20" y="178"/>
                  </a:lnTo>
                  <a:lnTo>
                    <a:pt x="92" y="105"/>
                  </a:lnTo>
                  <a:lnTo>
                    <a:pt x="7"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5" name="Freeform 45"/>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extrusionOk="0">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6" name="Freeform 46"/>
            <p:cNvSpPr/>
            <p:nvPr/>
          </p:nvSpPr>
          <p:spPr bwMode="auto">
            <a:xfrm>
              <a:off x="4757738" y="1205707"/>
              <a:ext cx="823912"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extrusionOk="0">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7" name="Freeform 47"/>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extrusionOk="0">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8" name="Freeform 48"/>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extrusionOk="0">
                  <a:moveTo>
                    <a:pt x="84" y="0"/>
                  </a:moveTo>
                  <a:lnTo>
                    <a:pt x="90" y="28"/>
                  </a:lnTo>
                  <a:lnTo>
                    <a:pt x="70" y="179"/>
                  </a:lnTo>
                  <a:lnTo>
                    <a:pt x="0" y="105"/>
                  </a:lnTo>
                  <a:lnTo>
                    <a:pt x="8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9" name="Freeform 49"/>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extrusionOk="0">
                  <a:moveTo>
                    <a:pt x="84" y="0"/>
                  </a:moveTo>
                  <a:lnTo>
                    <a:pt x="90" y="28"/>
                  </a:lnTo>
                  <a:lnTo>
                    <a:pt x="70" y="179"/>
                  </a:lnTo>
                  <a:lnTo>
                    <a:pt x="0" y="105"/>
                  </a:lnTo>
                  <a:lnTo>
                    <a:pt x="84"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0" name="Freeform 50"/>
            <p:cNvSpPr/>
            <p:nvPr/>
          </p:nvSpPr>
          <p:spPr bwMode="auto">
            <a:xfrm>
              <a:off x="5170488" y="2124869"/>
              <a:ext cx="0" cy="0"/>
            </a:xfrm>
            <a:custGeom>
              <a:avLst/>
              <a:gdLst/>
              <a:ahLst/>
              <a:cxnLst>
                <a:cxn ang="0">
                  <a:pos x="0" y="0"/>
                </a:cxn>
                <a:cxn ang="0">
                  <a:pos x="0" y="0"/>
                </a:cxn>
                <a:cxn ang="0">
                  <a:pos x="0" y="0"/>
                </a:cxn>
              </a:cxnLst>
              <a:rect l="0" t="0" r="r" b="b"/>
              <a:pathLst>
                <a:path extrusionOk="0">
                  <a:moveTo>
                    <a:pt x="0" y="0"/>
                  </a:moveTo>
                  <a:lnTo>
                    <a:pt x="0" y="0"/>
                  </a:lnTo>
                  <a:lnTo>
                    <a:pt x="0" y="0"/>
                  </a:lnTo>
                  <a:close/>
                </a:path>
              </a:pathLst>
            </a:custGeom>
            <a:solidFill>
              <a:srgbClr val="303030"/>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1" name="Freeform 51"/>
            <p:cNvSpPr/>
            <p:nvPr/>
          </p:nvSpPr>
          <p:spPr bwMode="auto">
            <a:xfrm>
              <a:off x="5170488" y="2124869"/>
              <a:ext cx="0" cy="0"/>
            </a:xfrm>
            <a:custGeom>
              <a:avLst/>
              <a:gdLst/>
              <a:ahLst/>
              <a:cxnLst>
                <a:cxn ang="0">
                  <a:pos x="0" y="0"/>
                </a:cxn>
                <a:cxn ang="0">
                  <a:pos x="0" y="0"/>
                </a:cxn>
                <a:cxn ang="0">
                  <a:pos x="0" y="0"/>
                </a:cxn>
              </a:cxnLst>
              <a:rect l="0" t="0" r="r" b="b"/>
              <a:pathLst>
                <a:path extrusionOk="0">
                  <a:moveTo>
                    <a:pt x="0" y="0"/>
                  </a:moveTo>
                  <a:lnTo>
                    <a:pt x="0" y="0"/>
                  </a:lnTo>
                  <a:lnTo>
                    <a:pt x="0"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2" name="Freeform 52"/>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extrusionOk="0">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3" name="Freeform 53"/>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extrusionOk="0">
                  <a:moveTo>
                    <a:pt x="169" y="0"/>
                  </a:moveTo>
                  <a:lnTo>
                    <a:pt x="85" y="105"/>
                  </a:lnTo>
                  <a:lnTo>
                    <a:pt x="0" y="0"/>
                  </a:lnTo>
                  <a:lnTo>
                    <a:pt x="0" y="3"/>
                  </a:lnTo>
                  <a:lnTo>
                    <a:pt x="85" y="108"/>
                  </a:lnTo>
                  <a:lnTo>
                    <a:pt x="85" y="108"/>
                  </a:lnTo>
                  <a:lnTo>
                    <a:pt x="169" y="3"/>
                  </a:lnTo>
                  <a:lnTo>
                    <a:pt x="169"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4" name="Rectangle 54"/>
            <p:cNvSpPr>
              <a:spLocks noChangeArrowheads="1"/>
            </p:cNvSpPr>
            <p:nvPr/>
          </p:nvSpPr>
          <p:spPr bwMode="auto">
            <a:xfrm>
              <a:off x="5145088" y="2237582"/>
              <a:ext cx="49213" cy="1587"/>
            </a:xfrm>
            <a:prstGeom prst="rect">
              <a:avLst/>
            </a:prstGeom>
            <a:solidFill>
              <a:srgbClr val="2E2E2E"/>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5" name="Rectangle 55"/>
            <p:cNvSpPr>
              <a:spLocks noChangeArrowheads="1"/>
            </p:cNvSpPr>
            <p:nvPr/>
          </p:nvSpPr>
          <p:spPr bwMode="auto">
            <a:xfrm>
              <a:off x="5145088" y="2237582"/>
              <a:ext cx="49213" cy="158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6" name="Freeform 56"/>
            <p:cNvSpPr/>
            <p:nvPr/>
          </p:nvSpPr>
          <p:spPr bwMode="auto">
            <a:xfrm>
              <a:off x="5011738" y="1745456"/>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extrusionOk="0">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7" name="Freeform 57"/>
            <p:cNvSpPr/>
            <p:nvPr/>
          </p:nvSpPr>
          <p:spPr bwMode="auto">
            <a:xfrm>
              <a:off x="3454399"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8" name="Freeform 58"/>
            <p:cNvSpPr/>
            <p:nvPr/>
          </p:nvSpPr>
          <p:spPr bwMode="auto">
            <a:xfrm>
              <a:off x="3454399"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9" name="Freeform 59"/>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extrusionOk="0">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30" name="Freeform 60"/>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extrusionOk="0">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31" name="Freeform 61"/>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extrusionOk="0">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32" name="Freeform 62"/>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extrusionOk="0">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33" name="Freeform 63"/>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extrusionOk="0">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extrusionOk="0">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35" name="Rectangle 65"/>
            <p:cNvSpPr>
              <a:spLocks noChangeArrowheads="1"/>
            </p:cNvSpPr>
            <p:nvPr/>
          </p:nvSpPr>
          <p:spPr bwMode="auto">
            <a:xfrm>
              <a:off x="4052888" y="2237582"/>
              <a:ext cx="50800" cy="1587"/>
            </a:xfrm>
            <a:prstGeom prst="rect">
              <a:avLst/>
            </a:prstGeom>
            <a:solidFill>
              <a:srgbClr val="B53232"/>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36" name="Rectangle 66"/>
            <p:cNvSpPr>
              <a:spLocks noChangeArrowheads="1"/>
            </p:cNvSpPr>
            <p:nvPr/>
          </p:nvSpPr>
          <p:spPr bwMode="auto">
            <a:xfrm>
              <a:off x="4052888" y="2237582"/>
              <a:ext cx="50800" cy="158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37" name="Freeform 67"/>
            <p:cNvSpPr/>
            <p:nvPr/>
          </p:nvSpPr>
          <p:spPr bwMode="auto">
            <a:xfrm>
              <a:off x="3640138" y="1173956"/>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extrusionOk="0">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38" name="Freeform 68"/>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39" name="Freeform 69"/>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0" name="Freeform 70"/>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extrusionOk="0">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1" name="Freeform 71"/>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extrusionOk="0">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2" name="Freeform 72"/>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extrusionOk="0">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3" name="Freeform 75"/>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extrusionOk="0">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4" name="Freeform 82"/>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extrusionOk="0">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Freeform 93"/>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extrusionOk="0">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extrusionOk="0">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7" name="Freeform 96"/>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extrusionOk="0">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8" name="Freeform 97"/>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extrusionOk="0">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9" name="Freeform 98"/>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extrusionOk="0">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50" name="Freeform 99"/>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extrusionOk="0">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p:spPr>
          <p:txBody>
            <a:bodyPr vert="horz" wrap="square" lIns="91440" tIns="45720" rIns="91440" bIns="45720" numCol="1" anchor="t" anchorCtr="0" compatLnSpc="1">
              <a:prstTxWarp prst="textNoShape">
                <a:avLst/>
              </a:prstTxWarp>
            </a:bodyPr>
            <a:lstStyle/>
            <a:p>
              <a:pPr>
                <a:defRPr/>
              </a:pPr>
              <a:endParaRPr lang="en-US"/>
            </a:p>
          </p:txBody>
        </p:sp>
        <p:grpSp>
          <p:nvGrpSpPr>
            <p:cNvPr id="51" name="Group 50"/>
            <p:cNvGrpSpPr/>
            <p:nvPr/>
          </p:nvGrpSpPr>
          <p:grpSpPr bwMode="auto">
            <a:xfrm>
              <a:off x="3186172" y="2302670"/>
              <a:ext cx="468253" cy="828676"/>
              <a:chOff x="2548790" y="2218532"/>
              <a:chExt cx="468253" cy="828676"/>
            </a:xfrm>
          </p:grpSpPr>
          <p:grpSp>
            <p:nvGrpSpPr>
              <p:cNvPr id="182" name="Group 181"/>
              <p:cNvGrpSpPr/>
              <p:nvPr/>
            </p:nvGrpSpPr>
            <p:grpSpPr bwMode="auto">
              <a:xfrm>
                <a:off x="2663031" y="2218532"/>
                <a:ext cx="354013" cy="827088"/>
                <a:chOff x="2291616" y="2152651"/>
                <a:chExt cx="354013" cy="827088"/>
              </a:xfrm>
            </p:grpSpPr>
            <p:sp>
              <p:nvSpPr>
                <p:cNvPr id="184" name="Freeform 73"/>
                <p:cNvSpPr/>
                <p:nvPr/>
              </p:nvSpPr>
              <p:spPr bwMode="auto">
                <a:xfrm>
                  <a:off x="2291616" y="254476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extrusionOk="0">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85" name="Freeform 76"/>
                <p:cNvSpPr/>
                <p:nvPr/>
              </p:nvSpPr>
              <p:spPr bwMode="auto">
                <a:xfrm>
                  <a:off x="2420204" y="2544762"/>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extrusionOk="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86" name="Freeform 77"/>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extrusionOk="0">
                      <a:moveTo>
                        <a:pt x="29" y="0"/>
                      </a:moveTo>
                      <a:lnTo>
                        <a:pt x="0" y="203"/>
                      </a:lnTo>
                      <a:lnTo>
                        <a:pt x="90" y="203"/>
                      </a:lnTo>
                      <a:lnTo>
                        <a:pt x="61" y="0"/>
                      </a:lnTo>
                      <a:lnTo>
                        <a:pt x="29" y="0"/>
                      </a:lnTo>
                      <a:close/>
                    </a:path>
                  </a:pathLst>
                </a:custGeom>
                <a:solidFill>
                  <a:srgbClr val="268085"/>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87" name="Freeform 78"/>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extrusionOk="0">
                      <a:moveTo>
                        <a:pt x="29" y="0"/>
                      </a:moveTo>
                      <a:lnTo>
                        <a:pt x="0" y="203"/>
                      </a:lnTo>
                      <a:lnTo>
                        <a:pt x="90" y="203"/>
                      </a:lnTo>
                      <a:lnTo>
                        <a:pt x="61" y="0"/>
                      </a:lnTo>
                      <a:lnTo>
                        <a:pt x="29"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88" name="Freeform 79"/>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extrusionOk="0">
                      <a:moveTo>
                        <a:pt x="8" y="0"/>
                      </a:moveTo>
                      <a:lnTo>
                        <a:pt x="0" y="28"/>
                      </a:lnTo>
                      <a:lnTo>
                        <a:pt x="21" y="178"/>
                      </a:lnTo>
                      <a:lnTo>
                        <a:pt x="92" y="105"/>
                      </a:lnTo>
                      <a:lnTo>
                        <a:pt x="8" y="0"/>
                      </a:ln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89" name="Freeform 80"/>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extrusionOk="0">
                      <a:moveTo>
                        <a:pt x="8" y="0"/>
                      </a:moveTo>
                      <a:lnTo>
                        <a:pt x="0" y="28"/>
                      </a:lnTo>
                      <a:lnTo>
                        <a:pt x="21" y="178"/>
                      </a:lnTo>
                      <a:lnTo>
                        <a:pt x="92" y="105"/>
                      </a:lnTo>
                      <a:lnTo>
                        <a:pt x="8"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90" name="Freeform 81"/>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extrusionOk="0">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91" name="Freeform 83"/>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extrusionOk="0">
                      <a:moveTo>
                        <a:pt x="84" y="0"/>
                      </a:moveTo>
                      <a:lnTo>
                        <a:pt x="90" y="28"/>
                      </a:lnTo>
                      <a:lnTo>
                        <a:pt x="70" y="179"/>
                      </a:lnTo>
                      <a:lnTo>
                        <a:pt x="0" y="105"/>
                      </a:lnTo>
                      <a:lnTo>
                        <a:pt x="84" y="0"/>
                      </a:ln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92" name="Freeform 84"/>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extrusionOk="0">
                      <a:moveTo>
                        <a:pt x="84" y="0"/>
                      </a:moveTo>
                      <a:lnTo>
                        <a:pt x="90" y="28"/>
                      </a:lnTo>
                      <a:lnTo>
                        <a:pt x="70" y="179"/>
                      </a:lnTo>
                      <a:lnTo>
                        <a:pt x="0" y="105"/>
                      </a:lnTo>
                      <a:lnTo>
                        <a:pt x="84"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93" name="Freeform 85"/>
                <p:cNvSpPr/>
                <p:nvPr/>
              </p:nvSpPr>
              <p:spPr bwMode="auto">
                <a:xfrm>
                  <a:off x="2477354" y="2544762"/>
                  <a:ext cx="0" cy="0"/>
                </a:xfrm>
                <a:custGeom>
                  <a:avLst/>
                  <a:gdLst/>
                  <a:ahLst/>
                  <a:cxnLst>
                    <a:cxn ang="0">
                      <a:pos x="0" y="0"/>
                    </a:cxn>
                    <a:cxn ang="0">
                      <a:pos x="0" y="0"/>
                    </a:cxn>
                    <a:cxn ang="0">
                      <a:pos x="0" y="0"/>
                    </a:cxn>
                  </a:cxnLst>
                  <a:rect l="0" t="0" r="r" b="b"/>
                  <a:pathLst>
                    <a:path extrusionOk="0">
                      <a:moveTo>
                        <a:pt x="0" y="0"/>
                      </a:moveTo>
                      <a:lnTo>
                        <a:pt x="0" y="0"/>
                      </a:lnTo>
                      <a:lnTo>
                        <a:pt x="0" y="0"/>
                      </a:ln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94" name="Freeform 86"/>
                <p:cNvSpPr/>
                <p:nvPr/>
              </p:nvSpPr>
              <p:spPr bwMode="auto">
                <a:xfrm>
                  <a:off x="2477354" y="2544762"/>
                  <a:ext cx="0" cy="0"/>
                </a:xfrm>
                <a:custGeom>
                  <a:avLst/>
                  <a:gdLst/>
                  <a:ahLst/>
                  <a:cxnLst>
                    <a:cxn ang="0">
                      <a:pos x="0" y="0"/>
                    </a:cxn>
                    <a:cxn ang="0">
                      <a:pos x="0" y="0"/>
                    </a:cxn>
                    <a:cxn ang="0">
                      <a:pos x="0" y="0"/>
                    </a:cxn>
                  </a:cxnLst>
                  <a:rect l="0" t="0" r="r" b="b"/>
                  <a:pathLst>
                    <a:path extrusionOk="0">
                      <a:moveTo>
                        <a:pt x="0" y="0"/>
                      </a:moveTo>
                      <a:lnTo>
                        <a:pt x="0" y="0"/>
                      </a:lnTo>
                      <a:lnTo>
                        <a:pt x="0"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95" name="Freeform 87"/>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extrusionOk="0">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96" name="Freeform 88"/>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extrusionOk="0">
                      <a:moveTo>
                        <a:pt x="168" y="0"/>
                      </a:moveTo>
                      <a:lnTo>
                        <a:pt x="84" y="105"/>
                      </a:lnTo>
                      <a:lnTo>
                        <a:pt x="0" y="0"/>
                      </a:lnTo>
                      <a:lnTo>
                        <a:pt x="0" y="3"/>
                      </a:lnTo>
                      <a:lnTo>
                        <a:pt x="84" y="108"/>
                      </a:lnTo>
                      <a:lnTo>
                        <a:pt x="84" y="108"/>
                      </a:lnTo>
                      <a:lnTo>
                        <a:pt x="168" y="3"/>
                      </a:lnTo>
                      <a:lnTo>
                        <a:pt x="168"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97" name="Freeform 89"/>
                <p:cNvSpPr>
                  <a:spLocks noEditPoints="1"/>
                </p:cNvSpPr>
                <p:nvPr/>
              </p:nvSpPr>
              <p:spPr bwMode="auto">
                <a:xfrm>
                  <a:off x="2451954" y="2657476"/>
                  <a:ext cx="50800" cy="1587"/>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extrusionOk="0">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98" name="Freeform 90"/>
                <p:cNvSpPr>
                  <a:spLocks noEditPoints="1"/>
                </p:cNvSpPr>
                <p:nvPr/>
              </p:nvSpPr>
              <p:spPr bwMode="auto">
                <a:xfrm>
                  <a:off x="2451954" y="2657476"/>
                  <a:ext cx="50800" cy="1587"/>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extrusionOk="0">
                      <a:moveTo>
                        <a:pt x="0" y="0"/>
                      </a:moveTo>
                      <a:lnTo>
                        <a:pt x="0" y="1"/>
                      </a:lnTo>
                      <a:lnTo>
                        <a:pt x="0" y="1"/>
                      </a:lnTo>
                      <a:lnTo>
                        <a:pt x="0" y="0"/>
                      </a:lnTo>
                      <a:moveTo>
                        <a:pt x="32" y="0"/>
                      </a:moveTo>
                      <a:lnTo>
                        <a:pt x="32" y="0"/>
                      </a:lnTo>
                      <a:lnTo>
                        <a:pt x="32" y="1"/>
                      </a:lnTo>
                      <a:lnTo>
                        <a:pt x="32" y="1"/>
                      </a:lnTo>
                      <a:lnTo>
                        <a:pt x="32"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99" name="Rectangle 91"/>
                <p:cNvSpPr>
                  <a:spLocks noChangeArrowheads="1"/>
                </p:cNvSpPr>
                <p:nvPr/>
              </p:nvSpPr>
              <p:spPr bwMode="auto">
                <a:xfrm>
                  <a:off x="2451954" y="2657476"/>
                  <a:ext cx="50800" cy="1587"/>
                </a:xfrm>
                <a:prstGeom prst="rect">
                  <a:avLst/>
                </a:prstGeom>
                <a:solidFill>
                  <a:srgbClr val="227377"/>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00" name="Rectangle 92"/>
                <p:cNvSpPr>
                  <a:spLocks noChangeArrowheads="1"/>
                </p:cNvSpPr>
                <p:nvPr/>
              </p:nvSpPr>
              <p:spPr bwMode="auto">
                <a:xfrm>
                  <a:off x="2451954" y="2657476"/>
                  <a:ext cx="50800" cy="158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201" name="Freeform 94"/>
                <p:cNvSpPr/>
                <p:nvPr/>
              </p:nvSpPr>
              <p:spPr bwMode="auto">
                <a:xfrm>
                  <a:off x="2340829" y="2152651"/>
                  <a:ext cx="276225" cy="169862"/>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extrusionOk="0">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p:spPr>
              <p:txBody>
                <a:bodyPr vert="horz" wrap="square" lIns="91440" tIns="45720" rIns="91440" bIns="45720" numCol="1" anchor="t" anchorCtr="0" compatLnSpc="1">
                  <a:prstTxWarp prst="textNoShape">
                    <a:avLst/>
                  </a:prstTxWarp>
                </a:bodyPr>
                <a:lstStyle/>
                <a:p>
                  <a:pPr>
                    <a:defRPr/>
                  </a:pPr>
                  <a:endParaRPr lang="en-US"/>
                </a:p>
              </p:txBody>
            </p:sp>
          </p:grpSp>
          <p:sp>
            <p:nvSpPr>
              <p:cNvPr id="183" name="Freeform 74"/>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extrusionOk="0">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p:spPr>
            <p:txBody>
              <a:bodyPr vert="horz" wrap="square" lIns="91440" tIns="45720" rIns="91440" bIns="45720" numCol="1" anchor="t" anchorCtr="0" compatLnSpc="1">
                <a:prstTxWarp prst="textNoShape">
                  <a:avLst/>
                </a:prstTxWarp>
              </a:bodyPr>
              <a:lstStyle/>
              <a:p>
                <a:pPr>
                  <a:defRPr/>
                </a:pPr>
                <a:endParaRPr lang="en-US"/>
              </a:p>
            </p:txBody>
          </p:sp>
        </p:grpSp>
        <p:grpSp>
          <p:nvGrpSpPr>
            <p:cNvPr id="52" name="Group 51"/>
            <p:cNvGrpSpPr/>
            <p:nvPr/>
          </p:nvGrpSpPr>
          <p:grpSpPr bwMode="auto">
            <a:xfrm>
              <a:off x="2639220" y="2590802"/>
              <a:ext cx="709612" cy="769937"/>
              <a:chOff x="2668588" y="2424907"/>
              <a:chExt cx="709612" cy="769937"/>
            </a:xfrm>
          </p:grpSpPr>
          <p:sp>
            <p:nvSpPr>
              <p:cNvPr id="177" name="Freeform 100"/>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extrusionOk="0">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78" name="Freeform 101"/>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extrusionOk="0">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79" name="Freeform 102"/>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extrusionOk="0">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80" name="Freeform 103"/>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extrusionOk="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81" name="Freeform 104"/>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extrusionOk="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p:spPr>
            <p:txBody>
              <a:bodyPr vert="horz" wrap="square" lIns="91440" tIns="45720" rIns="91440" bIns="45720" numCol="1" anchor="t" anchorCtr="0" compatLnSpc="1">
                <a:prstTxWarp prst="textNoShape">
                  <a:avLst/>
                </a:prstTxWarp>
              </a:bodyPr>
              <a:lstStyle/>
              <a:p>
                <a:pPr>
                  <a:defRPr/>
                </a:pPr>
                <a:endParaRPr lang="en-US"/>
              </a:p>
            </p:txBody>
          </p:sp>
        </p:grpSp>
        <p:sp>
          <p:nvSpPr>
            <p:cNvPr id="53" name="Freeform 105"/>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extrusionOk="0">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54" name="Freeform 106"/>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extrusionOk="0">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55" name="Freeform 107"/>
            <p:cNvSpPr/>
            <p:nvPr/>
          </p:nvSpPr>
          <p:spPr bwMode="auto">
            <a:xfrm>
              <a:off x="5316538" y="1786732"/>
              <a:ext cx="379412"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extrusionOk="0">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56" name="Freeform 108"/>
            <p:cNvSpPr/>
            <p:nvPr/>
          </p:nvSpPr>
          <p:spPr bwMode="auto">
            <a:xfrm>
              <a:off x="5702300" y="1786732"/>
              <a:ext cx="379412"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extrusionOk="0">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57" name="Freeform 109"/>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extrusionOk="0">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58" name="Freeform 110"/>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extrusionOk="0">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59" name="Freeform 111"/>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extrusionOk="0">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60" name="Freeform 112"/>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extrusionOk="0">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61" name="Freeform 113"/>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extrusionOk="0">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62" name="Freeform 114"/>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extrusionOk="0">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63" name="Freeform 115"/>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extrusionOk="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64" name="Freeform 116"/>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extrusionOk="0">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65" name="Freeform 117"/>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extrusionOk="0">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66" name="Freeform 118"/>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extrusionOk="0">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67" name="Freeform 119"/>
            <p:cNvSpPr/>
            <p:nvPr/>
          </p:nvSpPr>
          <p:spPr bwMode="auto">
            <a:xfrm>
              <a:off x="5621337"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68" name="Freeform 120"/>
            <p:cNvSpPr/>
            <p:nvPr/>
          </p:nvSpPr>
          <p:spPr bwMode="auto">
            <a:xfrm>
              <a:off x="5621337"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69" name="Freeform 121"/>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extrusionOk="0">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70" name="Freeform 122"/>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extrusionOk="0">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71" name="Freeform 123"/>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extrusionOk="0">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72" name="Freeform 124"/>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extrusionOk="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73" name="Freeform 125"/>
            <p:cNvSpPr/>
            <p:nvPr/>
          </p:nvSpPr>
          <p:spPr bwMode="auto">
            <a:xfrm>
              <a:off x="6173788" y="3329781"/>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extrusionOk="0">
                  <a:moveTo>
                    <a:pt x="29" y="0"/>
                  </a:moveTo>
                  <a:lnTo>
                    <a:pt x="0" y="203"/>
                  </a:lnTo>
                  <a:lnTo>
                    <a:pt x="90" y="203"/>
                  </a:lnTo>
                  <a:lnTo>
                    <a:pt x="60" y="0"/>
                  </a:lnTo>
                  <a:lnTo>
                    <a:pt x="29" y="0"/>
                  </a:ln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74" name="Freeform 126"/>
            <p:cNvSpPr/>
            <p:nvPr/>
          </p:nvSpPr>
          <p:spPr bwMode="auto">
            <a:xfrm>
              <a:off x="6173788" y="3329781"/>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extrusionOk="0">
                  <a:moveTo>
                    <a:pt x="29" y="0"/>
                  </a:moveTo>
                  <a:lnTo>
                    <a:pt x="0" y="203"/>
                  </a:lnTo>
                  <a:lnTo>
                    <a:pt x="90" y="203"/>
                  </a:lnTo>
                  <a:lnTo>
                    <a:pt x="60" y="0"/>
                  </a:lnTo>
                  <a:lnTo>
                    <a:pt x="29"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75" name="Freeform 127"/>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extrusionOk="0">
                  <a:moveTo>
                    <a:pt x="7" y="0"/>
                  </a:moveTo>
                  <a:lnTo>
                    <a:pt x="0" y="28"/>
                  </a:lnTo>
                  <a:lnTo>
                    <a:pt x="21" y="178"/>
                  </a:lnTo>
                  <a:lnTo>
                    <a:pt x="92" y="105"/>
                  </a:lnTo>
                  <a:lnTo>
                    <a:pt x="7"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76" name="Freeform 128"/>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extrusionOk="0">
                  <a:moveTo>
                    <a:pt x="7" y="0"/>
                  </a:moveTo>
                  <a:lnTo>
                    <a:pt x="0" y="28"/>
                  </a:lnTo>
                  <a:lnTo>
                    <a:pt x="21" y="178"/>
                  </a:lnTo>
                  <a:lnTo>
                    <a:pt x="92" y="105"/>
                  </a:lnTo>
                  <a:lnTo>
                    <a:pt x="7"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77" name="Freeform 129"/>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extrusionOk="0">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78" name="Freeform 130"/>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extrusionOk="0">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extrusionOk="0">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0" name="Freeform 132"/>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extrusionOk="0">
                  <a:moveTo>
                    <a:pt x="84" y="0"/>
                  </a:moveTo>
                  <a:lnTo>
                    <a:pt x="89" y="28"/>
                  </a:lnTo>
                  <a:lnTo>
                    <a:pt x="70" y="179"/>
                  </a:lnTo>
                  <a:lnTo>
                    <a:pt x="0" y="105"/>
                  </a:lnTo>
                  <a:lnTo>
                    <a:pt x="84"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1" name="Freeform 133"/>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extrusionOk="0">
                  <a:moveTo>
                    <a:pt x="84" y="0"/>
                  </a:moveTo>
                  <a:lnTo>
                    <a:pt x="89" y="28"/>
                  </a:lnTo>
                  <a:lnTo>
                    <a:pt x="70" y="179"/>
                  </a:lnTo>
                  <a:lnTo>
                    <a:pt x="0" y="105"/>
                  </a:lnTo>
                  <a:lnTo>
                    <a:pt x="84"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2" name="Freeform 134"/>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extrusionOk="0">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3" name="Freeform 135"/>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extrusionOk="0">
                  <a:moveTo>
                    <a:pt x="169" y="0"/>
                  </a:moveTo>
                  <a:lnTo>
                    <a:pt x="85" y="105"/>
                  </a:lnTo>
                  <a:lnTo>
                    <a:pt x="0" y="0"/>
                  </a:lnTo>
                  <a:lnTo>
                    <a:pt x="0" y="3"/>
                  </a:lnTo>
                  <a:lnTo>
                    <a:pt x="85" y="108"/>
                  </a:lnTo>
                  <a:lnTo>
                    <a:pt x="85" y="108"/>
                  </a:lnTo>
                  <a:lnTo>
                    <a:pt x="169" y="3"/>
                  </a:lnTo>
                  <a:lnTo>
                    <a:pt x="169"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4" name="Freeform 136"/>
            <p:cNvSpPr>
              <a:spLocks noEditPoints="1"/>
            </p:cNvSpPr>
            <p:nvPr/>
          </p:nvSpPr>
          <p:spPr bwMode="auto">
            <a:xfrm>
              <a:off x="6219825" y="3329781"/>
              <a:ext cx="49213" cy="1587"/>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extrusionOk="0">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5" name="Freeform 137"/>
            <p:cNvSpPr>
              <a:spLocks noEditPoints="1"/>
            </p:cNvSpPr>
            <p:nvPr/>
          </p:nvSpPr>
          <p:spPr bwMode="auto">
            <a:xfrm>
              <a:off x="6219825" y="3329781"/>
              <a:ext cx="49213" cy="1587"/>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extrusionOk="0">
                  <a:moveTo>
                    <a:pt x="0" y="0"/>
                  </a:moveTo>
                  <a:lnTo>
                    <a:pt x="0" y="1"/>
                  </a:lnTo>
                  <a:lnTo>
                    <a:pt x="0" y="1"/>
                  </a:lnTo>
                  <a:lnTo>
                    <a:pt x="0" y="0"/>
                  </a:lnTo>
                  <a:moveTo>
                    <a:pt x="31" y="0"/>
                  </a:moveTo>
                  <a:lnTo>
                    <a:pt x="31" y="0"/>
                  </a:lnTo>
                  <a:lnTo>
                    <a:pt x="31" y="1"/>
                  </a:lnTo>
                  <a:lnTo>
                    <a:pt x="31" y="1"/>
                  </a:lnTo>
                  <a:lnTo>
                    <a:pt x="31"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6" name="Rectangle 138"/>
            <p:cNvSpPr>
              <a:spLocks noChangeArrowheads="1"/>
            </p:cNvSpPr>
            <p:nvPr/>
          </p:nvSpPr>
          <p:spPr bwMode="auto">
            <a:xfrm>
              <a:off x="6219825" y="3329781"/>
              <a:ext cx="49213" cy="1587"/>
            </a:xfrm>
            <a:prstGeom prst="rect">
              <a:avLst/>
            </a:prstGeom>
            <a:solidFill>
              <a:srgbClr val="2F2F2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7" name="Rectangle 139"/>
            <p:cNvSpPr>
              <a:spLocks noChangeArrowheads="1"/>
            </p:cNvSpPr>
            <p:nvPr/>
          </p:nvSpPr>
          <p:spPr bwMode="auto">
            <a:xfrm>
              <a:off x="6219825" y="3329781"/>
              <a:ext cx="49213" cy="158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8" name="Freeform 140"/>
            <p:cNvSpPr/>
            <p:nvPr/>
          </p:nvSpPr>
          <p:spPr bwMode="auto">
            <a:xfrm>
              <a:off x="3990975" y="2572544"/>
              <a:ext cx="1246187"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9" name="Freeform 141"/>
            <p:cNvSpPr/>
            <p:nvPr/>
          </p:nvSpPr>
          <p:spPr bwMode="auto">
            <a:xfrm>
              <a:off x="3990975" y="2572544"/>
              <a:ext cx="1246187"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90" name="Freeform 142"/>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extrusionOk="0">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91" name="Freeform 143"/>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extrusionOk="0">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92" name="Freeform 144"/>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extrusionOk="0">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93" name="Freeform 145"/>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extrusionOk="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94" name="Freeform 146"/>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extrusionOk="0">
                  <a:moveTo>
                    <a:pt x="29" y="0"/>
                  </a:moveTo>
                  <a:lnTo>
                    <a:pt x="0" y="203"/>
                  </a:lnTo>
                  <a:lnTo>
                    <a:pt x="90" y="203"/>
                  </a:lnTo>
                  <a:lnTo>
                    <a:pt x="60" y="0"/>
                  </a:lnTo>
                  <a:lnTo>
                    <a:pt x="29" y="0"/>
                  </a:ln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95" name="Freeform 147"/>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extrusionOk="0">
                  <a:moveTo>
                    <a:pt x="29" y="0"/>
                  </a:moveTo>
                  <a:lnTo>
                    <a:pt x="0" y="203"/>
                  </a:lnTo>
                  <a:lnTo>
                    <a:pt x="90" y="203"/>
                  </a:lnTo>
                  <a:lnTo>
                    <a:pt x="60" y="0"/>
                  </a:lnTo>
                  <a:lnTo>
                    <a:pt x="29"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96" name="Freeform 148"/>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extrusionOk="0">
                  <a:moveTo>
                    <a:pt x="7" y="0"/>
                  </a:moveTo>
                  <a:lnTo>
                    <a:pt x="0" y="28"/>
                  </a:lnTo>
                  <a:lnTo>
                    <a:pt x="20" y="178"/>
                  </a:lnTo>
                  <a:lnTo>
                    <a:pt x="92" y="105"/>
                  </a:lnTo>
                  <a:lnTo>
                    <a:pt x="7"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97" name="Freeform 149"/>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extrusionOk="0">
                  <a:moveTo>
                    <a:pt x="7" y="0"/>
                  </a:moveTo>
                  <a:lnTo>
                    <a:pt x="0" y="28"/>
                  </a:lnTo>
                  <a:lnTo>
                    <a:pt x="20" y="178"/>
                  </a:lnTo>
                  <a:lnTo>
                    <a:pt x="92" y="105"/>
                  </a:lnTo>
                  <a:lnTo>
                    <a:pt x="7"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98" name="Freeform 150"/>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extrusionOk="0">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99" name="Freeform 151"/>
            <p:cNvSpPr/>
            <p:nvPr/>
          </p:nvSpPr>
          <p:spPr bwMode="auto">
            <a:xfrm>
              <a:off x="4202113" y="1783557"/>
              <a:ext cx="823912"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extrusionOk="0">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extrusionOk="0">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extrusionOk="0">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02" name="Freeform 154"/>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extrusionOk="0">
                  <a:moveTo>
                    <a:pt x="84" y="0"/>
                  </a:moveTo>
                  <a:lnTo>
                    <a:pt x="89" y="28"/>
                  </a:lnTo>
                  <a:lnTo>
                    <a:pt x="70" y="179"/>
                  </a:lnTo>
                  <a:lnTo>
                    <a:pt x="0" y="105"/>
                  </a:lnTo>
                  <a:lnTo>
                    <a:pt x="84"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03" name="Freeform 155"/>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extrusionOk="0">
                  <a:moveTo>
                    <a:pt x="84" y="0"/>
                  </a:moveTo>
                  <a:lnTo>
                    <a:pt x="89" y="28"/>
                  </a:lnTo>
                  <a:lnTo>
                    <a:pt x="70" y="179"/>
                  </a:lnTo>
                  <a:lnTo>
                    <a:pt x="0" y="105"/>
                  </a:lnTo>
                  <a:lnTo>
                    <a:pt x="84"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04" name="Freeform 156"/>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extrusionOk="0">
                  <a:moveTo>
                    <a:pt x="169" y="0"/>
                  </a:moveTo>
                  <a:lnTo>
                    <a:pt x="85" y="105"/>
                  </a:lnTo>
                  <a:lnTo>
                    <a:pt x="0" y="0"/>
                  </a:lnTo>
                  <a:lnTo>
                    <a:pt x="0" y="3"/>
                  </a:lnTo>
                  <a:lnTo>
                    <a:pt x="85" y="108"/>
                  </a:lnTo>
                  <a:lnTo>
                    <a:pt x="169" y="3"/>
                  </a:lnTo>
                  <a:lnTo>
                    <a:pt x="169" y="0"/>
                  </a:lnTo>
                  <a:close/>
                </a:path>
              </a:pathLst>
            </a:custGeom>
            <a:solidFill>
              <a:srgbClr val="E9CEB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05" name="Freeform 157"/>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extrusionOk="0">
                  <a:moveTo>
                    <a:pt x="169" y="0"/>
                  </a:moveTo>
                  <a:lnTo>
                    <a:pt x="85" y="105"/>
                  </a:lnTo>
                  <a:lnTo>
                    <a:pt x="0" y="0"/>
                  </a:lnTo>
                  <a:lnTo>
                    <a:pt x="0" y="3"/>
                  </a:lnTo>
                  <a:lnTo>
                    <a:pt x="85" y="108"/>
                  </a:lnTo>
                  <a:lnTo>
                    <a:pt x="169" y="3"/>
                  </a:lnTo>
                  <a:lnTo>
                    <a:pt x="169"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06" name="Freeform 158"/>
            <p:cNvSpPr>
              <a:spLocks noEditPoints="1"/>
            </p:cNvSpPr>
            <p:nvPr/>
          </p:nvSpPr>
          <p:spPr bwMode="auto">
            <a:xfrm>
              <a:off x="4589463" y="2815432"/>
              <a:ext cx="49213" cy="1587"/>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extrusionOk="0">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07" name="Freeform 159"/>
            <p:cNvSpPr>
              <a:spLocks noEditPoints="1"/>
            </p:cNvSpPr>
            <p:nvPr/>
          </p:nvSpPr>
          <p:spPr bwMode="auto">
            <a:xfrm>
              <a:off x="4589463" y="2815432"/>
              <a:ext cx="49213" cy="1587"/>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extrusionOk="0">
                  <a:moveTo>
                    <a:pt x="0" y="0"/>
                  </a:moveTo>
                  <a:lnTo>
                    <a:pt x="0" y="1"/>
                  </a:lnTo>
                  <a:lnTo>
                    <a:pt x="0" y="1"/>
                  </a:lnTo>
                  <a:lnTo>
                    <a:pt x="0" y="0"/>
                  </a:lnTo>
                  <a:moveTo>
                    <a:pt x="31" y="0"/>
                  </a:moveTo>
                  <a:lnTo>
                    <a:pt x="31" y="0"/>
                  </a:lnTo>
                  <a:lnTo>
                    <a:pt x="31" y="1"/>
                  </a:lnTo>
                  <a:lnTo>
                    <a:pt x="31" y="1"/>
                  </a:lnTo>
                  <a:lnTo>
                    <a:pt x="31"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08" name="Rectangle 160"/>
            <p:cNvSpPr>
              <a:spLocks noChangeArrowheads="1"/>
            </p:cNvSpPr>
            <p:nvPr/>
          </p:nvSpPr>
          <p:spPr bwMode="auto">
            <a:xfrm>
              <a:off x="4589463" y="2815432"/>
              <a:ext cx="49213" cy="1587"/>
            </a:xfrm>
            <a:prstGeom prst="rect">
              <a:avLst/>
            </a:prstGeom>
            <a:solidFill>
              <a:srgbClr val="2F2F2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09" name="Rectangle 161"/>
            <p:cNvSpPr>
              <a:spLocks noChangeArrowheads="1"/>
            </p:cNvSpPr>
            <p:nvPr/>
          </p:nvSpPr>
          <p:spPr bwMode="auto">
            <a:xfrm>
              <a:off x="4589463" y="2815432"/>
              <a:ext cx="49213" cy="158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10" name="Freeform 162"/>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extrusionOk="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11" name="Freeform 163"/>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extrusionOk="0">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12" name="Freeform 164"/>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extrusionOk="0">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13" name="Freeform 165"/>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extrusionOk="0">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14" name="Freeform 166"/>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extrusionOk="0">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15" name="Freeform 167"/>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extrusionOk="0">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16" name="Freeform 168"/>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extrusionOk="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17" name="Freeform 169"/>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extrusionOk="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19" name="Freeform 171"/>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extrusionOk="0">
                  <a:moveTo>
                    <a:pt x="53" y="0"/>
                  </a:moveTo>
                  <a:lnTo>
                    <a:pt x="0" y="49"/>
                  </a:lnTo>
                  <a:lnTo>
                    <a:pt x="67" y="154"/>
                  </a:lnTo>
                  <a:lnTo>
                    <a:pt x="126" y="98"/>
                  </a:lnTo>
                  <a:lnTo>
                    <a:pt x="53"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0" name="Freeform 172"/>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extrusionOk="0">
                  <a:moveTo>
                    <a:pt x="53" y="0"/>
                  </a:moveTo>
                  <a:lnTo>
                    <a:pt x="0" y="49"/>
                  </a:lnTo>
                  <a:lnTo>
                    <a:pt x="67" y="154"/>
                  </a:lnTo>
                  <a:lnTo>
                    <a:pt x="126" y="98"/>
                  </a:lnTo>
                  <a:lnTo>
                    <a:pt x="53"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1" name="Freeform 173"/>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extrusionOk="0">
                  <a:moveTo>
                    <a:pt x="76" y="0"/>
                  </a:moveTo>
                  <a:lnTo>
                    <a:pt x="129" y="52"/>
                  </a:lnTo>
                  <a:lnTo>
                    <a:pt x="59" y="155"/>
                  </a:lnTo>
                  <a:lnTo>
                    <a:pt x="0" y="99"/>
                  </a:lnTo>
                  <a:lnTo>
                    <a:pt x="76"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2" name="Freeform 174"/>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extrusionOk="0">
                  <a:moveTo>
                    <a:pt x="76" y="0"/>
                  </a:moveTo>
                  <a:lnTo>
                    <a:pt x="129" y="52"/>
                  </a:lnTo>
                  <a:lnTo>
                    <a:pt x="59" y="155"/>
                  </a:lnTo>
                  <a:lnTo>
                    <a:pt x="0" y="99"/>
                  </a:lnTo>
                  <a:lnTo>
                    <a:pt x="76"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extrusionOk="0">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4" name="Freeform 176"/>
            <p:cNvSpPr/>
            <p:nvPr/>
          </p:nvSpPr>
          <p:spPr bwMode="auto">
            <a:xfrm>
              <a:off x="5448300" y="3542507"/>
              <a:ext cx="0" cy="0"/>
            </a:xfrm>
            <a:custGeom>
              <a:avLst/>
              <a:gdLst/>
              <a:ahLst/>
              <a:cxnLst>
                <a:cxn ang="0">
                  <a:pos x="0" y="0"/>
                </a:cxn>
                <a:cxn ang="0">
                  <a:pos x="0" y="0"/>
                </a:cxn>
                <a:cxn ang="0">
                  <a:pos x="0" y="0"/>
                </a:cxn>
                <a:cxn ang="0">
                  <a:pos x="0" y="0"/>
                </a:cxn>
              </a:cxnLst>
              <a:rect l="0" t="0" r="r" b="b"/>
              <a:pathLst>
                <a:path extrusionOk="0">
                  <a:moveTo>
                    <a:pt x="0" y="0"/>
                  </a:moveTo>
                  <a:cubicBezTo>
                    <a:pt x="0" y="0"/>
                    <a:pt x="0" y="0"/>
                    <a:pt x="0" y="0"/>
                  </a:cubicBezTo>
                  <a:cubicBezTo>
                    <a:pt x="0" y="0"/>
                    <a:pt x="0" y="0"/>
                    <a:pt x="0" y="0"/>
                  </a:cubicBezTo>
                  <a:cubicBezTo>
                    <a:pt x="0" y="0"/>
                    <a:pt x="0" y="0"/>
                    <a:pt x="0" y="0"/>
                  </a:cubicBezTo>
                </a:path>
              </a:pathLst>
            </a:custGeom>
            <a:solidFill>
              <a:srgbClr val="24797E"/>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5" name="Freeform 177"/>
            <p:cNvSpPr/>
            <p:nvPr/>
          </p:nvSpPr>
          <p:spPr bwMode="auto">
            <a:xfrm>
              <a:off x="5332413" y="3382168"/>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extrusionOk="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6" name="Freeform 178"/>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extrusionOk="0">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7" name="Freeform 179"/>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extrusionOk="0">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8" name="Freeform 180"/>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extrusionOk="0">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9" name="Freeform 181"/>
            <p:cNvSpPr/>
            <p:nvPr/>
          </p:nvSpPr>
          <p:spPr bwMode="auto">
            <a:xfrm>
              <a:off x="3597274"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extrusionOk="0">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30" name="Freeform 182"/>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extrusionOk="0">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31" name="Freeform 183"/>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extrusionOk="0">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32" name="Freeform 184"/>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extrusionOk="0">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33" name="Freeform 185"/>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extrusionOk="0">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34" name="Freeform 186"/>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extrusionOk="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35" name="Freeform 187"/>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extrusionOk="0">
                  <a:moveTo>
                    <a:pt x="29" y="0"/>
                  </a:moveTo>
                  <a:lnTo>
                    <a:pt x="0" y="203"/>
                  </a:lnTo>
                  <a:lnTo>
                    <a:pt x="90" y="203"/>
                  </a:lnTo>
                  <a:lnTo>
                    <a:pt x="61" y="0"/>
                  </a:lnTo>
                  <a:lnTo>
                    <a:pt x="29" y="0"/>
                  </a:lnTo>
                  <a:close/>
                </a:path>
              </a:pathLst>
            </a:custGeom>
            <a:solidFill>
              <a:srgbClr val="C93838"/>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36" name="Freeform 188"/>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extrusionOk="0">
                  <a:moveTo>
                    <a:pt x="29" y="0"/>
                  </a:moveTo>
                  <a:lnTo>
                    <a:pt x="0" y="203"/>
                  </a:lnTo>
                  <a:lnTo>
                    <a:pt x="90" y="203"/>
                  </a:lnTo>
                  <a:lnTo>
                    <a:pt x="61" y="0"/>
                  </a:lnTo>
                  <a:lnTo>
                    <a:pt x="29"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37" name="Freeform 189"/>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extrusionOk="0">
                  <a:moveTo>
                    <a:pt x="8" y="0"/>
                  </a:moveTo>
                  <a:lnTo>
                    <a:pt x="0" y="29"/>
                  </a:lnTo>
                  <a:lnTo>
                    <a:pt x="21" y="178"/>
                  </a:lnTo>
                  <a:lnTo>
                    <a:pt x="92" y="105"/>
                  </a:lnTo>
                  <a:lnTo>
                    <a:pt x="8"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38" name="Freeform 190"/>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extrusionOk="0">
                  <a:moveTo>
                    <a:pt x="8" y="0"/>
                  </a:moveTo>
                  <a:lnTo>
                    <a:pt x="0" y="29"/>
                  </a:lnTo>
                  <a:lnTo>
                    <a:pt x="21" y="178"/>
                  </a:lnTo>
                  <a:lnTo>
                    <a:pt x="92" y="105"/>
                  </a:lnTo>
                  <a:lnTo>
                    <a:pt x="8"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39" name="Freeform 191"/>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extrusionOk="0">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40" name="Freeform 192"/>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extrusionOk="0">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41" name="Freeform 193"/>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extrusionOk="0">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42" name="Freeform 194"/>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extrusionOk="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43" name="Freeform 195"/>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extrusionOk="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extrusionOk="0">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45" name="Freeform 197"/>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extrusionOk="0">
                  <a:moveTo>
                    <a:pt x="84" y="0"/>
                  </a:moveTo>
                  <a:lnTo>
                    <a:pt x="90" y="29"/>
                  </a:lnTo>
                  <a:lnTo>
                    <a:pt x="71" y="179"/>
                  </a:lnTo>
                  <a:lnTo>
                    <a:pt x="0" y="105"/>
                  </a:lnTo>
                  <a:lnTo>
                    <a:pt x="84"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46" name="Freeform 198"/>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extrusionOk="0">
                  <a:moveTo>
                    <a:pt x="84" y="0"/>
                  </a:moveTo>
                  <a:lnTo>
                    <a:pt x="90" y="29"/>
                  </a:lnTo>
                  <a:lnTo>
                    <a:pt x="71" y="179"/>
                  </a:lnTo>
                  <a:lnTo>
                    <a:pt x="0" y="105"/>
                  </a:lnTo>
                  <a:lnTo>
                    <a:pt x="84"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47" name="Freeform 199"/>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extrusionOk="0">
                  <a:moveTo>
                    <a:pt x="168" y="0"/>
                  </a:moveTo>
                  <a:lnTo>
                    <a:pt x="84" y="105"/>
                  </a:lnTo>
                  <a:lnTo>
                    <a:pt x="0" y="0"/>
                  </a:lnTo>
                  <a:lnTo>
                    <a:pt x="0" y="3"/>
                  </a:lnTo>
                  <a:lnTo>
                    <a:pt x="84" y="108"/>
                  </a:lnTo>
                  <a:lnTo>
                    <a:pt x="168" y="3"/>
                  </a:lnTo>
                  <a:lnTo>
                    <a:pt x="168" y="0"/>
                  </a:lnTo>
                  <a:close/>
                </a:path>
              </a:pathLst>
            </a:custGeom>
            <a:solidFill>
              <a:srgbClr val="F2D0B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48" name="Freeform 200"/>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extrusionOk="0">
                  <a:moveTo>
                    <a:pt x="168" y="0"/>
                  </a:moveTo>
                  <a:lnTo>
                    <a:pt x="84" y="105"/>
                  </a:lnTo>
                  <a:lnTo>
                    <a:pt x="0" y="0"/>
                  </a:lnTo>
                  <a:lnTo>
                    <a:pt x="0" y="3"/>
                  </a:lnTo>
                  <a:lnTo>
                    <a:pt x="84" y="108"/>
                  </a:lnTo>
                  <a:lnTo>
                    <a:pt x="168" y="3"/>
                  </a:lnTo>
                  <a:lnTo>
                    <a:pt x="168"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49" name="Freeform 201"/>
            <p:cNvSpPr/>
            <p:nvPr/>
          </p:nvSpPr>
          <p:spPr bwMode="auto">
            <a:xfrm>
              <a:off x="3933824" y="3550444"/>
              <a:ext cx="1587" cy="1587"/>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extrusionOk="0">
                  <a:moveTo>
                    <a:pt x="0" y="0"/>
                  </a:moveTo>
                  <a:lnTo>
                    <a:pt x="0" y="0"/>
                  </a:lnTo>
                  <a:lnTo>
                    <a:pt x="1" y="1"/>
                  </a:lnTo>
                  <a:lnTo>
                    <a:pt x="1" y="1"/>
                  </a:lnTo>
                  <a:lnTo>
                    <a:pt x="0" y="0"/>
                  </a:lnTo>
                  <a:close/>
                </a:path>
              </a:pathLst>
            </a:custGeom>
            <a:solidFill>
              <a:srgbClr val="E5E5E5"/>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50" name="Freeform 202"/>
            <p:cNvSpPr/>
            <p:nvPr/>
          </p:nvSpPr>
          <p:spPr bwMode="auto">
            <a:xfrm>
              <a:off x="3933824" y="3550444"/>
              <a:ext cx="1587" cy="1587"/>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extrusionOk="0">
                  <a:moveTo>
                    <a:pt x="0" y="0"/>
                  </a:moveTo>
                  <a:lnTo>
                    <a:pt x="0" y="0"/>
                  </a:lnTo>
                  <a:lnTo>
                    <a:pt x="1" y="1"/>
                  </a:lnTo>
                  <a:lnTo>
                    <a:pt x="1" y="1"/>
                  </a:lnTo>
                  <a:lnTo>
                    <a:pt x="0"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51" name="Freeform 203"/>
            <p:cNvSpPr/>
            <p:nvPr/>
          </p:nvSpPr>
          <p:spPr bwMode="auto">
            <a:xfrm>
              <a:off x="3883024" y="3550444"/>
              <a:ext cx="52388" cy="1587"/>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extrusionOk="0">
                  <a:moveTo>
                    <a:pt x="32" y="0"/>
                  </a:moveTo>
                  <a:lnTo>
                    <a:pt x="0" y="0"/>
                  </a:lnTo>
                  <a:lnTo>
                    <a:pt x="0" y="1"/>
                  </a:lnTo>
                  <a:lnTo>
                    <a:pt x="33" y="1"/>
                  </a:lnTo>
                  <a:lnTo>
                    <a:pt x="32" y="0"/>
                  </a:lnTo>
                  <a:close/>
                </a:path>
              </a:pathLst>
            </a:custGeom>
            <a:solidFill>
              <a:srgbClr val="B53232"/>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52" name="Freeform 204"/>
            <p:cNvSpPr/>
            <p:nvPr/>
          </p:nvSpPr>
          <p:spPr bwMode="auto">
            <a:xfrm>
              <a:off x="3883024" y="3550444"/>
              <a:ext cx="52388" cy="1587"/>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extrusionOk="0">
                  <a:moveTo>
                    <a:pt x="32" y="0"/>
                  </a:moveTo>
                  <a:lnTo>
                    <a:pt x="0" y="0"/>
                  </a:lnTo>
                  <a:lnTo>
                    <a:pt x="0" y="1"/>
                  </a:lnTo>
                  <a:lnTo>
                    <a:pt x="33" y="1"/>
                  </a:lnTo>
                  <a:lnTo>
                    <a:pt x="32"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53" name="Freeform 206"/>
            <p:cNvSpPr/>
            <p:nvPr/>
          </p:nvSpPr>
          <p:spPr bwMode="auto">
            <a:xfrm>
              <a:off x="3971925" y="3472656"/>
              <a:ext cx="1246187"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54" name="Freeform 207"/>
            <p:cNvSpPr/>
            <p:nvPr/>
          </p:nvSpPr>
          <p:spPr bwMode="auto">
            <a:xfrm>
              <a:off x="3971925" y="3472656"/>
              <a:ext cx="1246187"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extrusionOk="0">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55" name="Freeform 208"/>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extrusionOk="0">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56" name="Freeform 209"/>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extrusionOk="0">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57" name="Freeform 210"/>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extrusionOk="0">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58" name="Freeform 211"/>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extrusionOk="0">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59" name="Freeform 212"/>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extrusionOk="0">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60" name="Freeform 213"/>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extrusionOk="0">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61" name="Freeform 214"/>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extrusionOk="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62" name="Freeform 215"/>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extrusionOk="0">
                  <a:moveTo>
                    <a:pt x="28" y="0"/>
                  </a:moveTo>
                  <a:lnTo>
                    <a:pt x="0" y="204"/>
                  </a:lnTo>
                  <a:lnTo>
                    <a:pt x="90" y="204"/>
                  </a:lnTo>
                  <a:lnTo>
                    <a:pt x="60" y="0"/>
                  </a:lnTo>
                  <a:lnTo>
                    <a:pt x="28" y="0"/>
                  </a:lnTo>
                  <a:close/>
                </a:path>
              </a:pathLst>
            </a:custGeom>
            <a:solidFill>
              <a:srgbClr val="28A8E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63" name="Freeform 216"/>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extrusionOk="0">
                  <a:moveTo>
                    <a:pt x="28" y="0"/>
                  </a:moveTo>
                  <a:lnTo>
                    <a:pt x="0" y="204"/>
                  </a:lnTo>
                  <a:lnTo>
                    <a:pt x="90" y="204"/>
                  </a:lnTo>
                  <a:lnTo>
                    <a:pt x="60" y="0"/>
                  </a:lnTo>
                  <a:lnTo>
                    <a:pt x="28"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64" name="Freeform 217"/>
            <p:cNvSpPr/>
            <p:nvPr/>
          </p:nvSpPr>
          <p:spPr bwMode="auto">
            <a:xfrm>
              <a:off x="4448175" y="3434555"/>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extrusionOk="0">
                  <a:moveTo>
                    <a:pt x="8" y="0"/>
                  </a:moveTo>
                  <a:lnTo>
                    <a:pt x="0" y="29"/>
                  </a:lnTo>
                  <a:lnTo>
                    <a:pt x="21" y="178"/>
                  </a:lnTo>
                  <a:lnTo>
                    <a:pt x="93" y="106"/>
                  </a:lnTo>
                  <a:lnTo>
                    <a:pt x="8"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65" name="Freeform 218"/>
            <p:cNvSpPr/>
            <p:nvPr/>
          </p:nvSpPr>
          <p:spPr bwMode="auto">
            <a:xfrm>
              <a:off x="4448175" y="3434555"/>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extrusionOk="0">
                  <a:moveTo>
                    <a:pt x="8" y="0"/>
                  </a:moveTo>
                  <a:lnTo>
                    <a:pt x="0" y="29"/>
                  </a:lnTo>
                  <a:lnTo>
                    <a:pt x="21" y="178"/>
                  </a:lnTo>
                  <a:lnTo>
                    <a:pt x="93" y="106"/>
                  </a:lnTo>
                  <a:lnTo>
                    <a:pt x="8"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66" name="Freeform 219"/>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extrusionOk="0">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67" name="Freeform 220"/>
            <p:cNvSpPr/>
            <p:nvPr/>
          </p:nvSpPr>
          <p:spPr bwMode="auto">
            <a:xfrm>
              <a:off x="4183063" y="2682081"/>
              <a:ext cx="823912"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extrusionOk="0">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extrusionOk="0">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69" name="Freeform 222"/>
            <p:cNvSpPr/>
            <p:nvPr/>
          </p:nvSpPr>
          <p:spPr bwMode="auto">
            <a:xfrm>
              <a:off x="4595813" y="3434555"/>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extrusionOk="0">
                  <a:moveTo>
                    <a:pt x="84" y="0"/>
                  </a:moveTo>
                  <a:lnTo>
                    <a:pt x="89" y="29"/>
                  </a:lnTo>
                  <a:lnTo>
                    <a:pt x="70" y="180"/>
                  </a:lnTo>
                  <a:lnTo>
                    <a:pt x="0" y="106"/>
                  </a:lnTo>
                  <a:lnTo>
                    <a:pt x="8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70" name="Freeform 223"/>
            <p:cNvSpPr/>
            <p:nvPr/>
          </p:nvSpPr>
          <p:spPr bwMode="auto">
            <a:xfrm>
              <a:off x="4595813" y="3434555"/>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extrusionOk="0">
                  <a:moveTo>
                    <a:pt x="84" y="0"/>
                  </a:moveTo>
                  <a:lnTo>
                    <a:pt x="89" y="29"/>
                  </a:lnTo>
                  <a:lnTo>
                    <a:pt x="70" y="180"/>
                  </a:lnTo>
                  <a:lnTo>
                    <a:pt x="0" y="106"/>
                  </a:lnTo>
                  <a:lnTo>
                    <a:pt x="84"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71" name="Freeform 224"/>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extrusionOk="0">
                  <a:moveTo>
                    <a:pt x="169" y="0"/>
                  </a:moveTo>
                  <a:lnTo>
                    <a:pt x="85" y="105"/>
                  </a:lnTo>
                  <a:lnTo>
                    <a:pt x="0" y="0"/>
                  </a:lnTo>
                  <a:lnTo>
                    <a:pt x="0" y="2"/>
                  </a:lnTo>
                  <a:lnTo>
                    <a:pt x="85" y="108"/>
                  </a:lnTo>
                  <a:lnTo>
                    <a:pt x="169" y="2"/>
                  </a:lnTo>
                  <a:lnTo>
                    <a:pt x="169" y="0"/>
                  </a:lnTo>
                  <a:close/>
                </a:path>
              </a:pathLst>
            </a:custGeom>
            <a:solidFill>
              <a:srgbClr val="E9BB98"/>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72" name="Freeform 225"/>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extrusionOk="0">
                  <a:moveTo>
                    <a:pt x="169" y="0"/>
                  </a:moveTo>
                  <a:lnTo>
                    <a:pt x="85" y="105"/>
                  </a:lnTo>
                  <a:lnTo>
                    <a:pt x="0" y="0"/>
                  </a:lnTo>
                  <a:lnTo>
                    <a:pt x="0" y="2"/>
                  </a:lnTo>
                  <a:lnTo>
                    <a:pt x="85" y="108"/>
                  </a:lnTo>
                  <a:lnTo>
                    <a:pt x="169" y="2"/>
                  </a:lnTo>
                  <a:lnTo>
                    <a:pt x="169"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73" name="Freeform 226"/>
            <p:cNvSpPr>
              <a:spLocks noEditPoints="1"/>
            </p:cNvSpPr>
            <p:nvPr/>
          </p:nvSpPr>
          <p:spPr bwMode="auto">
            <a:xfrm>
              <a:off x="4568825" y="3713956"/>
              <a:ext cx="50800" cy="1587"/>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extrusionOk="0">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74" name="Freeform 227"/>
            <p:cNvSpPr>
              <a:spLocks noEditPoints="1"/>
            </p:cNvSpPr>
            <p:nvPr/>
          </p:nvSpPr>
          <p:spPr bwMode="auto">
            <a:xfrm>
              <a:off x="4568825" y="3713956"/>
              <a:ext cx="50800" cy="1587"/>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extrusionOk="0">
                  <a:moveTo>
                    <a:pt x="0" y="0"/>
                  </a:moveTo>
                  <a:lnTo>
                    <a:pt x="0" y="1"/>
                  </a:lnTo>
                  <a:lnTo>
                    <a:pt x="0" y="1"/>
                  </a:lnTo>
                  <a:lnTo>
                    <a:pt x="0" y="0"/>
                  </a:lnTo>
                  <a:moveTo>
                    <a:pt x="32" y="0"/>
                  </a:moveTo>
                  <a:lnTo>
                    <a:pt x="32" y="0"/>
                  </a:lnTo>
                  <a:lnTo>
                    <a:pt x="32" y="1"/>
                  </a:lnTo>
                  <a:lnTo>
                    <a:pt x="32" y="1"/>
                  </a:lnTo>
                  <a:lnTo>
                    <a:pt x="32" y="0"/>
                  </a:lnTo>
                </a:path>
              </a:pathLst>
            </a:cu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75" name="Rectangle 228"/>
            <p:cNvSpPr>
              <a:spLocks noChangeArrowheads="1"/>
            </p:cNvSpPr>
            <p:nvPr/>
          </p:nvSpPr>
          <p:spPr bwMode="auto">
            <a:xfrm>
              <a:off x="4568825" y="3713956"/>
              <a:ext cx="50800" cy="1587"/>
            </a:xfrm>
            <a:prstGeom prst="rect">
              <a:avLst/>
            </a:prstGeom>
            <a:solidFill>
              <a:srgbClr val="2497CC"/>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76" name="Rectangle 229"/>
            <p:cNvSpPr>
              <a:spLocks noChangeArrowheads="1"/>
            </p:cNvSpPr>
            <p:nvPr/>
          </p:nvSpPr>
          <p:spPr bwMode="auto">
            <a:xfrm>
              <a:off x="4568825" y="3713956"/>
              <a:ext cx="50800" cy="158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grpSp>
      <p:sp>
        <p:nvSpPr>
          <p:cNvPr id="6" name="Rectangle 5"/>
          <p:cNvSpPr/>
          <p:nvPr userDrawn="1"/>
        </p:nvSpPr>
        <p:spPr bwMode="auto">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Footer without Title">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p:txBody>
          <a:bodyPr/>
          <a:lstStyle/>
          <a:p>
            <a:pPr>
              <a:defRPr/>
            </a:pPr>
            <a:r>
              <a:rPr lang="en-US"/>
              <a:t>CLICK TO EDIT MASTER TITLE STYLE</a:t>
            </a:r>
          </a:p>
        </p:txBody>
      </p:sp>
      <p:sp>
        <p:nvSpPr>
          <p:cNvPr id="3" name="Date Placeholder 2"/>
          <p:cNvSpPr>
            <a:spLocks noGrp="1"/>
          </p:cNvSpPr>
          <p:nvPr>
            <p:ph type="dt" sz="half" idx="10"/>
          </p:nvPr>
        </p:nvSpPr>
        <p:spPr bwMode="auto">
          <a:xfrm>
            <a:off x="457200" y="6250300"/>
            <a:ext cx="2133600" cy="273844"/>
          </a:xfrm>
          <a:prstGeom prst="rect">
            <a:avLst/>
          </a:prstGeom>
        </p:spPr>
        <p:txBody>
          <a:bodyPr/>
          <a:lstStyle/>
          <a:p>
            <a:pPr>
              <a:defRPr/>
            </a:pPr>
            <a:r>
              <a:rPr lang="en-US"/>
              <a:t>www.bestppt.com</a:t>
            </a:r>
          </a:p>
        </p:txBody>
      </p:sp>
      <p:sp>
        <p:nvSpPr>
          <p:cNvPr id="5" name="Slide Number Placeholder 4"/>
          <p:cNvSpPr>
            <a:spLocks noGrp="1"/>
          </p:cNvSpPr>
          <p:nvPr>
            <p:ph type="sldNum" sz="quarter" idx="12"/>
          </p:nvPr>
        </p:nvSpPr>
        <p:spPr bwMode="auto"/>
        <p:txBody>
          <a:bodyPr/>
          <a:lstStyle/>
          <a:p>
            <a:pPr>
              <a:defRPr/>
            </a:pPr>
            <a:fld id="{D60D1EDE-7116-2443-9BDD-368CE5B37660}" type="slidenum">
              <a:rPr lang="en-US"/>
              <a:t>‹#›</a:t>
            </a:fld>
            <a:endParaRPr lang="en-US"/>
          </a:p>
        </p:txBody>
      </p:sp>
      <p:sp>
        <p:nvSpPr>
          <p:cNvPr id="6" name="Rectangle 5"/>
          <p:cNvSpPr/>
          <p:nvPr userDrawn="1"/>
        </p:nvSpPr>
        <p:spPr bwMode="auto">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447793" y="130723"/>
            <a:ext cx="6096000" cy="356085"/>
          </a:xfrm>
          <a:prstGeom prst="rect">
            <a:avLst/>
          </a:prstGeom>
        </p:spPr>
        <p:txBody>
          <a:bodyPr vert="horz" lIns="0" tIns="0" rIns="0" bIns="0" rtlCol="0" anchor="ctr">
            <a:normAutofit/>
          </a:bodyPr>
          <a:lstStyle/>
          <a:p>
            <a:pPr>
              <a:defRPr/>
            </a:pPr>
            <a:r>
              <a:rPr lang="en-US"/>
              <a:t>CLICK TO EDIT MASTER TITLE STYLE</a:t>
            </a:r>
          </a:p>
        </p:txBody>
      </p:sp>
      <p:sp>
        <p:nvSpPr>
          <p:cNvPr id="3" name="Text Placeholder 2"/>
          <p:cNvSpPr>
            <a:spLocks noGrp="1"/>
          </p:cNvSpPr>
          <p:nvPr>
            <p:ph type="body" idx="1"/>
          </p:nvPr>
        </p:nvSpPr>
        <p:spPr bwMode="auto">
          <a:xfrm>
            <a:off x="457200" y="1040232"/>
            <a:ext cx="8229600" cy="3394472"/>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Slide Number Placeholder 5"/>
          <p:cNvSpPr>
            <a:spLocks noGrp="1"/>
          </p:cNvSpPr>
          <p:nvPr>
            <p:ph type="sldNum" sz="quarter" idx="4"/>
          </p:nvPr>
        </p:nvSpPr>
        <p:spPr bwMode="auto">
          <a:xfrm>
            <a:off x="6553200" y="4723820"/>
            <a:ext cx="2133600" cy="273844"/>
          </a:xfrm>
          <a:prstGeom prst="rect">
            <a:avLst/>
          </a:prstGeom>
        </p:spPr>
        <p:txBody>
          <a:bodyPr vert="horz" lIns="91440" tIns="45720" rIns="91440" bIns="45720" rtlCol="0" anchor="ctr"/>
          <a:lstStyle>
            <a:lvl1pPr algn="r">
              <a:defRPr sz="1200">
                <a:solidFill>
                  <a:schemeClr val="tx1">
                    <a:tint val="75000"/>
                  </a:schemeClr>
                </a:solidFill>
                <a:latin typeface="Calibri Light"/>
                <a:cs typeface="Calibri Light"/>
              </a:defRPr>
            </a:lvl1pPr>
          </a:lstStyle>
          <a:p>
            <a:pPr>
              <a:defRPr/>
            </a:pPr>
            <a:fld id="{D60D1EDE-7116-2443-9BDD-368CE5B37660}" type="slidenum">
              <a:rPr lang="en-US"/>
              <a:t>‹#›</a:t>
            </a:fld>
            <a:endParaRPr lang="en-US"/>
          </a:p>
        </p:txBody>
      </p:sp>
      <p:sp>
        <p:nvSpPr>
          <p:cNvPr id="32" name="Date Placeholder 3"/>
          <p:cNvSpPr txBox="1"/>
          <p:nvPr userDrawn="1"/>
        </p:nvSpPr>
        <p:spPr bwMode="auto">
          <a:xfrm>
            <a:off x="457200" y="4723820"/>
            <a:ext cx="2133600" cy="273844"/>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Raleway"/>
                <a:ea typeface="+mn-ea"/>
                <a:cs typeface="Raleway"/>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en-US" i="0">
                <a:latin typeface="Calibri Light"/>
              </a:rPr>
              <a:t>www.coral-club.com</a:t>
            </a:r>
          </a:p>
        </p:txBody>
      </p:sp>
      <p:grpSp>
        <p:nvGrpSpPr>
          <p:cNvPr id="27" name="Group 26"/>
          <p:cNvGrpSpPr/>
          <p:nvPr userDrawn="1"/>
        </p:nvGrpSpPr>
        <p:grpSpPr bwMode="auto">
          <a:xfrm>
            <a:off x="4257731" y="4720365"/>
            <a:ext cx="628539" cy="280755"/>
            <a:chOff x="3256504" y="4721279"/>
            <a:chExt cx="628539" cy="280755"/>
          </a:xfrm>
        </p:grpSpPr>
        <p:sp>
          <p:nvSpPr>
            <p:cNvPr id="5" name="Oval 4"/>
            <p:cNvSpPr/>
            <p:nvPr userDrawn="1"/>
          </p:nvSpPr>
          <p:spPr bwMode="auto">
            <a:xfrm>
              <a:off x="3256504" y="4721279"/>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30" name="Oval 29"/>
            <p:cNvSpPr/>
            <p:nvPr userDrawn="1"/>
          </p:nvSpPr>
          <p:spPr bwMode="auto">
            <a:xfrm>
              <a:off x="3608196" y="4725187"/>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grpSp>
          <p:nvGrpSpPr>
            <p:cNvPr id="8" name="Group 7"/>
            <p:cNvGrpSpPr/>
            <p:nvPr userDrawn="1"/>
          </p:nvGrpSpPr>
          <p:grpSpPr bwMode="auto">
            <a:xfrm>
              <a:off x="3365891" y="4826243"/>
              <a:ext cx="45719" cy="73401"/>
              <a:chOff x="3345327" y="4804129"/>
              <a:chExt cx="74099" cy="118964"/>
            </a:xfrm>
          </p:grpSpPr>
          <p:cxnSp>
            <p:nvCxnSpPr>
              <p:cNvPr id="31" name="Straight Connector 30"/>
              <p:cNvCxnSpPr/>
              <p:nvPr userDrawn="1"/>
            </p:nvCxnSpPr>
            <p:spPr bwMode="auto">
              <a:xfrm rot="16199999">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auto">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userDrawn="1"/>
          </p:nvGrpSpPr>
          <p:grpSpPr bwMode="auto">
            <a:xfrm flipH="1" flipV="1">
              <a:off x="3727666" y="4823913"/>
              <a:ext cx="45719" cy="73401"/>
              <a:chOff x="3345327" y="4804129"/>
              <a:chExt cx="74099" cy="118964"/>
            </a:xfrm>
          </p:grpSpPr>
          <p:cxnSp>
            <p:nvCxnSpPr>
              <p:cNvPr id="35" name="Straight Connector 34"/>
              <p:cNvCxnSpPr/>
              <p:nvPr userDrawn="1"/>
            </p:nvCxnSpPr>
            <p:spPr bwMode="auto">
              <a:xfrm rot="16199999">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bwMode="auto">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37" name="Straight Connector 36"/>
          <p:cNvCxnSpPr/>
          <p:nvPr userDrawn="1"/>
        </p:nvCxnSpPr>
        <p:spPr bwMode="auto">
          <a:xfrm flipH="1">
            <a:off x="399803" y="562064"/>
            <a:ext cx="8318131"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pic>
        <p:nvPicPr>
          <p:cNvPr id="40" name="Изображение 39" descr="CC_Logo_Green.eps"/>
          <p:cNvPicPr>
            <a:picLocks noChangeAspect="1"/>
          </p:cNvPicPr>
          <p:nvPr userDrawn="1"/>
        </p:nvPicPr>
        <p:blipFill>
          <a:blip r:embed="rId13"/>
          <a:stretch/>
        </p:blipFill>
        <p:spPr bwMode="auto">
          <a:xfrm>
            <a:off x="8149314" y="130723"/>
            <a:ext cx="461049" cy="3048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a:spcBef>
          <a:spcPts val="0"/>
        </a:spcBef>
        <a:buNone/>
        <a:defRPr sz="1400" b="1">
          <a:solidFill>
            <a:schemeClr val="tx1"/>
          </a:solidFill>
          <a:latin typeface="Raleway"/>
          <a:ea typeface="+mj-ea"/>
          <a:cs typeface="Raleway"/>
        </a:defRPr>
      </a:lvl1pPr>
    </p:titleStyle>
    <p:bodyStyle>
      <a:lvl1pPr marL="342900" indent="-342900" algn="l" defTabSz="457200">
        <a:spcBef>
          <a:spcPts val="0"/>
        </a:spcBef>
        <a:buFont typeface="Arial"/>
        <a:buChar char="•"/>
        <a:defRPr sz="2400">
          <a:solidFill>
            <a:schemeClr val="tx1"/>
          </a:solidFill>
          <a:latin typeface="Raleway"/>
          <a:ea typeface="+mn-ea"/>
          <a:cs typeface="Raleway"/>
        </a:defRPr>
      </a:lvl1pPr>
      <a:lvl2pPr marL="742950" indent="-285750" algn="l" defTabSz="457200">
        <a:spcBef>
          <a:spcPts val="0"/>
        </a:spcBef>
        <a:buFont typeface="Arial"/>
        <a:buChar char="–"/>
        <a:defRPr sz="2000">
          <a:solidFill>
            <a:schemeClr val="tx1"/>
          </a:solidFill>
          <a:latin typeface="Raleway"/>
          <a:ea typeface="+mn-ea"/>
          <a:cs typeface="Raleway"/>
        </a:defRPr>
      </a:lvl2pPr>
      <a:lvl3pPr marL="1143000" indent="-228600" algn="l" defTabSz="457200">
        <a:spcBef>
          <a:spcPts val="0"/>
        </a:spcBef>
        <a:buFont typeface="Arial"/>
        <a:buChar char="•"/>
        <a:defRPr sz="1800">
          <a:solidFill>
            <a:schemeClr val="tx1"/>
          </a:solidFill>
          <a:latin typeface="Raleway"/>
          <a:ea typeface="+mn-ea"/>
          <a:cs typeface="Raleway"/>
        </a:defRPr>
      </a:lvl3pPr>
      <a:lvl4pPr marL="1600200" indent="-228600" algn="l" defTabSz="457200">
        <a:spcBef>
          <a:spcPts val="0"/>
        </a:spcBef>
        <a:buFont typeface="Arial"/>
        <a:buChar char="–"/>
        <a:defRPr sz="1600">
          <a:solidFill>
            <a:schemeClr val="tx1"/>
          </a:solidFill>
          <a:latin typeface="Raleway"/>
          <a:ea typeface="+mn-ea"/>
          <a:cs typeface="Raleway"/>
        </a:defRPr>
      </a:lvl4pPr>
      <a:lvl5pPr marL="2057400" indent="-228600" algn="l" defTabSz="457200">
        <a:spcBef>
          <a:spcPts val="0"/>
        </a:spcBef>
        <a:buFont typeface="Arial"/>
        <a:buChar char="»"/>
        <a:defRPr sz="1600">
          <a:solidFill>
            <a:schemeClr val="tx1"/>
          </a:solidFill>
          <a:latin typeface="Raleway"/>
          <a:ea typeface="+mn-ea"/>
          <a:cs typeface="Raleway"/>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8.jpg"/><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image" Target="../media/image50.jpg"/><Relationship Id="rId3" Type="http://schemas.openxmlformats.org/officeDocument/2006/relationships/image" Target="../media/image40.emf"/><Relationship Id="rId7" Type="http://schemas.openxmlformats.org/officeDocument/2006/relationships/image" Target="../media/image44.jpg"/><Relationship Id="rId12" Type="http://schemas.openxmlformats.org/officeDocument/2006/relationships/image" Target="../media/image49.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3.jpg"/><Relationship Id="rId11" Type="http://schemas.openxmlformats.org/officeDocument/2006/relationships/image" Target="../media/image48.jpg"/><Relationship Id="rId5" Type="http://schemas.openxmlformats.org/officeDocument/2006/relationships/image" Target="../media/image42.jpg"/><Relationship Id="rId10" Type="http://schemas.openxmlformats.org/officeDocument/2006/relationships/image" Target="../media/image47.jpg"/><Relationship Id="rId4" Type="http://schemas.openxmlformats.org/officeDocument/2006/relationships/image" Target="../media/image41.jpg"/><Relationship Id="rId9" Type="http://schemas.openxmlformats.org/officeDocument/2006/relationships/image" Target="../media/image46.jpg"/></Relationships>
</file>

<file path=ppt/slides/_rels/slide18.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19.xml.rels><?xml version="1.0" encoding="UTF-8" standalone="yes"?>
<Relationships xmlns="http://schemas.openxmlformats.org/package/2006/relationships"><Relationship Id="rId8" Type="http://schemas.openxmlformats.org/officeDocument/2006/relationships/image" Target="../media/image63.jpg"/><Relationship Id="rId13" Type="http://schemas.openxmlformats.org/officeDocument/2006/relationships/image" Target="../media/image68.jpg"/><Relationship Id="rId3" Type="http://schemas.openxmlformats.org/officeDocument/2006/relationships/image" Target="../media/image58.jpg"/><Relationship Id="rId7" Type="http://schemas.openxmlformats.org/officeDocument/2006/relationships/image" Target="../media/image62.jpg"/><Relationship Id="rId12"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1.jpg"/><Relationship Id="rId11" Type="http://schemas.openxmlformats.org/officeDocument/2006/relationships/image" Target="../media/image66.jpg"/><Relationship Id="rId5" Type="http://schemas.openxmlformats.org/officeDocument/2006/relationships/image" Target="../media/image60.jpg"/><Relationship Id="rId10" Type="http://schemas.openxmlformats.org/officeDocument/2006/relationships/image" Target="../media/image65.jpg"/><Relationship Id="rId4" Type="http://schemas.openxmlformats.org/officeDocument/2006/relationships/image" Target="../media/image59.jpg"/><Relationship Id="rId9" Type="http://schemas.openxmlformats.org/officeDocument/2006/relationships/image" Target="../media/image6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4.gif"/><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70.jpg"/><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1.jpg"/></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76.jpg"/><Relationship Id="rId4" Type="http://schemas.openxmlformats.org/officeDocument/2006/relationships/image" Target="../media/image75.jpg"/></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82.jpg"/><Relationship Id="rId4" Type="http://schemas.openxmlformats.org/officeDocument/2006/relationships/image" Target="../media/image81.jpg"/></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86.jp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5.jpg"/><Relationship Id="rId5" Type="http://schemas.openxmlformats.org/officeDocument/2006/relationships/image" Target="../media/image84.jpg"/><Relationship Id="rId4" Type="http://schemas.openxmlformats.org/officeDocument/2006/relationships/image" Target="../media/image83.jp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88.pn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emf"/><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image" Target="../media/image91.jpg"/></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9.jp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 name="Shape 1833"/>
          <p:cNvSpPr/>
          <p:nvPr/>
        </p:nvSpPr>
        <p:spPr bwMode="auto">
          <a:xfrm>
            <a:off x="0" y="0"/>
            <a:ext cx="9144000" cy="5143500"/>
          </a:xfrm>
          <a:prstGeom prst="rect">
            <a:avLst/>
          </a:prstGeom>
          <a:solidFill>
            <a:schemeClr val="bg1">
              <a:alpha val="69000"/>
            </a:schemeClr>
          </a:solidFill>
          <a:ln w="12700">
            <a:solidFill>
              <a:schemeClr val="tx1"/>
            </a:solidFill>
            <a:miter lim="400000"/>
          </a:ln>
        </p:spPr>
        <p:txBody>
          <a:bodyPr lIns="0" tIns="0" rIns="0" bIns="0" anchor="ctr"/>
          <a:lstStyle/>
          <a:p>
            <a:pPr lvl="0" algn="ctr">
              <a:defRPr sz="3200">
                <a:solidFill>
                  <a:srgbClr val="FFFFFF"/>
                </a:solidFill>
              </a:defRPr>
            </a:pPr>
            <a:endParaRPr>
              <a:latin typeface="Raleway"/>
              <a:cs typeface="Raleway"/>
            </a:endParaRPr>
          </a:p>
        </p:txBody>
      </p:sp>
      <p:sp>
        <p:nvSpPr>
          <p:cNvPr id="6" name="Rectangle 5"/>
          <p:cNvSpPr/>
          <p:nvPr/>
        </p:nvSpPr>
        <p:spPr bwMode="auto">
          <a:xfrm>
            <a:off x="1961686" y="314325"/>
            <a:ext cx="5220627" cy="609600"/>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defRPr/>
            </a:pPr>
            <a:endParaRPr lang="ru-RU" sz="1100" b="1">
              <a:solidFill>
                <a:srgbClr val="EF1156"/>
              </a:solidFill>
              <a:latin typeface="Raleway"/>
              <a:cs typeface="Raleway"/>
            </a:endParaRPr>
          </a:p>
        </p:txBody>
      </p:sp>
      <p:sp>
        <p:nvSpPr>
          <p:cNvPr id="7" name="Rectangle 5"/>
          <p:cNvSpPr/>
          <p:nvPr/>
        </p:nvSpPr>
        <p:spPr bwMode="auto">
          <a:xfrm>
            <a:off x="3717235" y="800099"/>
            <a:ext cx="5058650" cy="146227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3200" b="1" dirty="0">
                <a:solidFill>
                  <a:schemeClr val="accent4">
                    <a:lumMod val="75000"/>
                  </a:schemeClr>
                </a:solidFill>
                <a:latin typeface="Raleway"/>
              </a:rPr>
              <a:t>Healthy Gut</a:t>
            </a:r>
            <a:br>
              <a:rPr lang="en-US" sz="3200" b="1" dirty="0">
                <a:solidFill>
                  <a:schemeClr val="accent4">
                    <a:lumMod val="75000"/>
                  </a:schemeClr>
                </a:solidFill>
                <a:latin typeface="Raleway"/>
              </a:rPr>
            </a:br>
            <a:r>
              <a:rPr lang="en-US" sz="3200" b="1" dirty="0">
                <a:solidFill>
                  <a:schemeClr val="accent4">
                    <a:lumMod val="75000"/>
                  </a:schemeClr>
                </a:solidFill>
                <a:latin typeface="Raleway"/>
              </a:rPr>
              <a:t>Program</a:t>
            </a:r>
            <a:endParaRPr lang="ru-RU" sz="2000" b="1" dirty="0">
              <a:solidFill>
                <a:schemeClr val="accent4">
                  <a:lumMod val="75000"/>
                </a:schemeClr>
              </a:solidFill>
              <a:latin typeface="Raleway"/>
              <a:cs typeface="Raleway"/>
            </a:endParaRPr>
          </a:p>
        </p:txBody>
      </p:sp>
      <p:pic>
        <p:nvPicPr>
          <p:cNvPr id="8" name="Изображение 17" descr="CC_Logo_Green.eps"/>
          <p:cNvPicPr>
            <a:picLocks noChangeAspect="1"/>
          </p:cNvPicPr>
          <p:nvPr/>
        </p:nvPicPr>
        <p:blipFill>
          <a:blip r:embed="rId3"/>
          <a:stretch/>
        </p:blipFill>
        <p:spPr bwMode="auto">
          <a:xfrm>
            <a:off x="8086196" y="344015"/>
            <a:ext cx="689688" cy="456083"/>
          </a:xfrm>
          <a:prstGeom prst="rect">
            <a:avLst/>
          </a:prstGeom>
          <a:noFill/>
          <a:ln>
            <a:noFill/>
          </a:ln>
        </p:spPr>
      </p:pic>
      <p:sp>
        <p:nvSpPr>
          <p:cNvPr id="9" name="Rectangle 5"/>
          <p:cNvSpPr/>
          <p:nvPr/>
        </p:nvSpPr>
        <p:spPr bwMode="auto">
          <a:xfrm>
            <a:off x="4214191" y="2022902"/>
            <a:ext cx="4104861" cy="124220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i="1" dirty="0">
                <a:solidFill>
                  <a:schemeClr val="accent4">
                    <a:lumMod val="75000"/>
                  </a:schemeClr>
                </a:solidFill>
              </a:rPr>
              <a:t>Comprehensive Gut</a:t>
            </a:r>
            <a:br>
              <a:rPr lang="en-US" i="1" dirty="0">
                <a:solidFill>
                  <a:schemeClr val="accent4">
                    <a:lumMod val="75000"/>
                  </a:schemeClr>
                </a:solidFill>
              </a:rPr>
            </a:br>
            <a:r>
              <a:rPr lang="en-US" i="1" dirty="0">
                <a:solidFill>
                  <a:schemeClr val="accent4">
                    <a:lumMod val="75000"/>
                  </a:schemeClr>
                </a:solidFill>
              </a:rPr>
              <a:t>and Digestive Wellness*</a:t>
            </a:r>
            <a:endParaRPr lang="ru-RU" b="1" dirty="0">
              <a:solidFill>
                <a:schemeClr val="accent4">
                  <a:lumMod val="75000"/>
                </a:schemeClr>
              </a:solidFill>
              <a:latin typeface="Raleway"/>
              <a:cs typeface="Raleway"/>
            </a:endParaRPr>
          </a:p>
        </p:txBody>
      </p:sp>
      <p:sp>
        <p:nvSpPr>
          <p:cNvPr id="11" name="Rectangle 5"/>
          <p:cNvSpPr/>
          <p:nvPr/>
        </p:nvSpPr>
        <p:spPr bwMode="auto">
          <a:xfrm>
            <a:off x="4248794" y="2262377"/>
            <a:ext cx="3995531" cy="146227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sz="2800" b="1">
              <a:solidFill>
                <a:srgbClr val="C00000"/>
              </a:solidFill>
              <a:latin typeface="Raleway"/>
              <a:cs typeface="Raleway"/>
            </a:endParaRPr>
          </a:p>
        </p:txBody>
      </p:sp>
      <p:grpSp>
        <p:nvGrpSpPr>
          <p:cNvPr id="4" name="Группа 3"/>
          <p:cNvGrpSpPr/>
          <p:nvPr/>
        </p:nvGrpSpPr>
        <p:grpSpPr bwMode="auto">
          <a:xfrm>
            <a:off x="1183231" y="1147918"/>
            <a:ext cx="1962253" cy="3006071"/>
            <a:chOff x="1183231" y="1147918"/>
            <a:chExt cx="1962253" cy="3006071"/>
          </a:xfrm>
        </p:grpSpPr>
        <p:pic>
          <p:nvPicPr>
            <p:cNvPr id="2" name="Рисунок 1"/>
            <p:cNvPicPr>
              <a:picLocks noChangeAspect="1"/>
            </p:cNvPicPr>
            <p:nvPr/>
          </p:nvPicPr>
          <p:blipFill>
            <a:blip r:embed="rId4"/>
            <a:stretch/>
          </p:blipFill>
          <p:spPr bwMode="auto">
            <a:xfrm>
              <a:off x="1183231" y="1147918"/>
              <a:ext cx="1962253" cy="3006071"/>
            </a:xfrm>
            <a:prstGeom prst="rect">
              <a:avLst/>
            </a:prstGeom>
          </p:spPr>
        </p:pic>
        <p:sp>
          <p:nvSpPr>
            <p:cNvPr id="3" name="Прямоугольник 2"/>
            <p:cNvSpPr/>
            <p:nvPr/>
          </p:nvSpPr>
          <p:spPr bwMode="auto">
            <a:xfrm>
              <a:off x="1183231" y="1147918"/>
              <a:ext cx="1962253" cy="2912663"/>
            </a:xfrm>
            <a:prstGeom prst="rect">
              <a:avLst/>
            </a:prstGeom>
            <a:noFill/>
            <a:ln w="190500">
              <a:solidFill>
                <a:srgbClr val="58B46A"/>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grpSp>
      <p:sp>
        <p:nvSpPr>
          <p:cNvPr id="5" name="TextBox 4"/>
          <p:cNvSpPr txBox="1"/>
          <p:nvPr/>
        </p:nvSpPr>
        <p:spPr bwMode="auto">
          <a:xfrm>
            <a:off x="4268855" y="3429100"/>
            <a:ext cx="3995531" cy="923330"/>
          </a:xfrm>
          <a:prstGeom prst="rect">
            <a:avLst/>
          </a:prstGeom>
          <a:noFill/>
        </p:spPr>
        <p:txBody>
          <a:bodyPr wrap="square" rtlCol="0">
            <a:spAutoFit/>
          </a:bodyPr>
          <a:lstStyle/>
          <a:p>
            <a:pPr algn="ctr">
              <a:defRPr/>
            </a:pPr>
            <a:r>
              <a:rPr lang="en-US" b="1" dirty="0">
                <a:solidFill>
                  <a:srgbClr val="C00000"/>
                </a:solidFill>
                <a:latin typeface="Raleway"/>
              </a:rPr>
              <a:t>With Immune Support</a:t>
            </a:r>
            <a:br>
              <a:rPr lang="en-US" b="1" dirty="0">
                <a:solidFill>
                  <a:srgbClr val="C00000"/>
                </a:solidFill>
                <a:latin typeface="Raleway"/>
              </a:rPr>
            </a:br>
            <a:r>
              <a:rPr lang="en-US" b="1" dirty="0">
                <a:solidFill>
                  <a:srgbClr val="C00000"/>
                </a:solidFill>
                <a:latin typeface="Raleway"/>
              </a:rPr>
              <a:t>Built In.*</a:t>
            </a:r>
            <a:endParaRPr lang="ru-RU" b="1" dirty="0">
              <a:solidFill>
                <a:srgbClr val="C00000"/>
              </a:solidFill>
              <a:latin typeface="Raleway"/>
              <a:cs typeface="Raleway"/>
            </a:endParaRPr>
          </a:p>
          <a:p>
            <a:pPr>
              <a:defRPr/>
            </a:pPr>
            <a:endParaRPr lang="ru-RU" dirty="0"/>
          </a:p>
        </p:txBody>
      </p:sp>
      <p:sp>
        <p:nvSpPr>
          <p:cNvPr id="10" name="TextBox 9">
            <a:extLst>
              <a:ext uri="{FF2B5EF4-FFF2-40B4-BE49-F238E27FC236}">
                <a16:creationId xmlns:a16="http://schemas.microsoft.com/office/drawing/2014/main" id="{87D152F4-0A23-FC15-1A78-B3157DD6FE56}"/>
              </a:ext>
            </a:extLst>
          </p:cNvPr>
          <p:cNvSpPr txBox="1"/>
          <p:nvPr/>
        </p:nvSpPr>
        <p:spPr>
          <a:xfrm>
            <a:off x="3355596" y="4555222"/>
            <a:ext cx="5629013" cy="369332"/>
          </a:xfrm>
          <a:prstGeom prst="rect">
            <a:avLst/>
          </a:prstGeom>
          <a:noFill/>
          <a:ln>
            <a:solidFill>
              <a:schemeClr val="tx1"/>
            </a:solidFill>
          </a:ln>
        </p:spPr>
        <p:txBody>
          <a:bodyPr wrap="square" rtlCol="0">
            <a:spAutoFit/>
          </a:bodyPr>
          <a:lstStyle/>
          <a:p>
            <a:r>
              <a:rPr lang="en-US" sz="900" dirty="0"/>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3"/>
          <a:stretch/>
        </p:blipFill>
        <p:spPr bwMode="auto">
          <a:xfrm>
            <a:off x="4571998" y="1652633"/>
            <a:ext cx="2547257" cy="2363560"/>
          </a:xfrm>
          <a:prstGeom prst="rect">
            <a:avLst/>
          </a:prstGeom>
        </p:spPr>
      </p:pic>
      <p:pic>
        <p:nvPicPr>
          <p:cNvPr id="33" name="Изображение 17" descr="CC_Logo_Green.eps"/>
          <p:cNvPicPr>
            <a:picLocks noChangeAspect="1"/>
          </p:cNvPicPr>
          <p:nvPr/>
        </p:nvPicPr>
        <p:blipFill>
          <a:blip r:embed="rId4">
            <a:biLevel thresh="50000"/>
          </a:blip>
          <a:stretch/>
        </p:blipFill>
        <p:spPr bwMode="auto">
          <a:xfrm>
            <a:off x="8072305" y="145109"/>
            <a:ext cx="515154" cy="340666"/>
          </a:xfrm>
          <a:prstGeom prst="rect">
            <a:avLst/>
          </a:prstGeom>
          <a:noFill/>
          <a:ln>
            <a:noFill/>
          </a:ln>
        </p:spPr>
      </p:pic>
      <p:pic>
        <p:nvPicPr>
          <p:cNvPr id="3" name="Рисунок 2"/>
          <p:cNvPicPr>
            <a:picLocks noChangeAspect="1"/>
          </p:cNvPicPr>
          <p:nvPr/>
        </p:nvPicPr>
        <p:blipFill>
          <a:blip r:embed="rId5"/>
          <a:stretch/>
        </p:blipFill>
        <p:spPr bwMode="auto">
          <a:xfrm>
            <a:off x="270132" y="108561"/>
            <a:ext cx="3256840" cy="4885260"/>
          </a:xfrm>
          <a:prstGeom prst="rect">
            <a:avLst/>
          </a:prstGeom>
        </p:spPr>
      </p:pic>
      <p:sp>
        <p:nvSpPr>
          <p:cNvPr id="2" name="TextBox 1"/>
          <p:cNvSpPr txBox="1"/>
          <p:nvPr/>
        </p:nvSpPr>
        <p:spPr bwMode="auto">
          <a:xfrm>
            <a:off x="3372592" y="330954"/>
            <a:ext cx="5498276" cy="769441"/>
          </a:xfrm>
          <a:prstGeom prst="rect">
            <a:avLst/>
          </a:prstGeom>
          <a:noFill/>
        </p:spPr>
        <p:txBody>
          <a:bodyPr wrap="square" rtlCol="0">
            <a:spAutoFit/>
          </a:bodyPr>
          <a:lstStyle/>
          <a:p>
            <a:pPr>
              <a:defRPr/>
            </a:pPr>
            <a:r>
              <a:rPr lang="en-US" sz="2200" b="1" dirty="0"/>
              <a:t>When your gut is working properly…</a:t>
            </a:r>
            <a:r>
              <a:rPr lang="ru-RU" sz="2200" b="1" dirty="0"/>
              <a:t> </a:t>
            </a:r>
            <a:br>
              <a:rPr lang="ru-RU" sz="2200" b="1" dirty="0"/>
            </a:br>
            <a:endParaRPr lang="ru-RU" sz="2200" b="1" dirty="0"/>
          </a:p>
        </p:txBody>
      </p:sp>
      <p:pic>
        <p:nvPicPr>
          <p:cNvPr id="2050" name="Picture 2"/>
          <p:cNvPicPr>
            <a:picLocks noChangeAspect="1" noChangeArrowheads="1"/>
          </p:cNvPicPr>
          <p:nvPr/>
        </p:nvPicPr>
        <p:blipFill>
          <a:blip r:embed="rId6"/>
          <a:stretch/>
        </p:blipFill>
        <p:spPr bwMode="auto">
          <a:xfrm>
            <a:off x="-2" y="4381500"/>
            <a:ext cx="9144000" cy="762000"/>
          </a:xfrm>
          <a:prstGeom prst="rect">
            <a:avLst/>
          </a:prstGeom>
          <a:noFill/>
          <a:ln>
            <a:noFill/>
          </a:ln>
          <a:effectLst/>
        </p:spPr>
      </p:pic>
      <p:sp>
        <p:nvSpPr>
          <p:cNvPr id="5" name="TextBox 4"/>
          <p:cNvSpPr txBox="1"/>
          <p:nvPr/>
        </p:nvSpPr>
        <p:spPr bwMode="auto">
          <a:xfrm>
            <a:off x="109058" y="4381500"/>
            <a:ext cx="5498276" cy="400110"/>
          </a:xfrm>
          <a:prstGeom prst="rect">
            <a:avLst/>
          </a:prstGeom>
          <a:noFill/>
        </p:spPr>
        <p:txBody>
          <a:bodyPr wrap="square" rtlCol="0">
            <a:spAutoFit/>
          </a:bodyPr>
          <a:lstStyle/>
          <a:p>
            <a:pPr>
              <a:defRPr/>
            </a:pPr>
            <a:r>
              <a:rPr lang="en-US" sz="2000" b="1" dirty="0"/>
              <a:t>You may feel energized, youthful, and full of life!* </a:t>
            </a:r>
            <a:endParaRPr lang="ru-RU" sz="2000" dirty="0"/>
          </a:p>
        </p:txBody>
      </p:sp>
      <p:sp>
        <p:nvSpPr>
          <p:cNvPr id="7" name="TextBox 6">
            <a:extLst>
              <a:ext uri="{FF2B5EF4-FFF2-40B4-BE49-F238E27FC236}">
                <a16:creationId xmlns:a16="http://schemas.microsoft.com/office/drawing/2014/main" id="{5A3709D5-C86C-7CA0-F077-8FC7E33D8A41}"/>
              </a:ext>
            </a:extLst>
          </p:cNvPr>
          <p:cNvSpPr txBox="1"/>
          <p:nvPr/>
        </p:nvSpPr>
        <p:spPr>
          <a:xfrm>
            <a:off x="5607334" y="4546833"/>
            <a:ext cx="3427608" cy="507831"/>
          </a:xfrm>
          <a:prstGeom prst="rect">
            <a:avLst/>
          </a:prstGeom>
          <a:noFill/>
          <a:ln>
            <a:solidFill>
              <a:schemeClr val="tx1"/>
            </a:solidFill>
          </a:ln>
        </p:spPr>
        <p:txBody>
          <a:bodyPr wrap="square" rtlCol="0">
            <a:spAutoFit/>
          </a:bodyPr>
          <a:lstStyle/>
          <a:p>
            <a:r>
              <a:rPr lang="en-US" sz="900" dirty="0"/>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59" name="Shape 759"/>
          <p:cNvSpPr>
            <a:spLocks noGrp="1"/>
          </p:cNvSpPr>
          <p:nvPr>
            <p:ph type="sldNum" sz="quarter" idx="4294967295"/>
          </p:nvPr>
        </p:nvSpPr>
        <p:spPr bwMode="auto">
          <a:xfrm>
            <a:off x="9169574" y="5278099"/>
            <a:ext cx="174625" cy="223838"/>
          </a:xfrm>
          <a:prstGeom prst="rect">
            <a:avLst/>
          </a:prstGeom>
        </p:spPr>
        <p:txBody>
          <a:bodyPr/>
          <a:lstStyle/>
          <a:p>
            <a:pPr lvl="0">
              <a:defRPr sz="1800" spc="0"/>
            </a:pPr>
            <a:fld id="{86CB4B4D-7CA3-9044-876B-883B54F8677D}" type="slidenum">
              <a:rPr sz="1400" spc="36"/>
              <a:t>11</a:t>
            </a:fld>
            <a:endParaRPr sz="1400" spc="36"/>
          </a:p>
        </p:txBody>
      </p:sp>
      <p:pic>
        <p:nvPicPr>
          <p:cNvPr id="33" name="Изображение 17" descr="CC_Logo_Green.eps"/>
          <p:cNvPicPr>
            <a:picLocks noChangeAspect="1"/>
          </p:cNvPicPr>
          <p:nvPr/>
        </p:nvPicPr>
        <p:blipFill>
          <a:blip r:embed="rId3">
            <a:biLevel thresh="50000"/>
          </a:blip>
          <a:stretch/>
        </p:blipFill>
        <p:spPr bwMode="auto">
          <a:xfrm>
            <a:off x="8272504" y="771833"/>
            <a:ext cx="515154" cy="340666"/>
          </a:xfrm>
          <a:prstGeom prst="rect">
            <a:avLst/>
          </a:prstGeom>
          <a:noFill/>
          <a:ln>
            <a:noFill/>
          </a:ln>
        </p:spPr>
      </p:pic>
      <p:sp>
        <p:nvSpPr>
          <p:cNvPr id="5" name="TextBox 4"/>
          <p:cNvSpPr txBox="1"/>
          <p:nvPr/>
        </p:nvSpPr>
        <p:spPr bwMode="auto">
          <a:xfrm>
            <a:off x="5638964" y="1685037"/>
            <a:ext cx="3040886" cy="2677656"/>
          </a:xfrm>
          <a:prstGeom prst="rect">
            <a:avLst/>
          </a:prstGeom>
          <a:noFill/>
        </p:spPr>
        <p:txBody>
          <a:bodyPr wrap="square" rtlCol="0">
            <a:spAutoFit/>
          </a:bodyPr>
          <a:lstStyle/>
          <a:p>
            <a:pPr marL="285750" indent="-285750">
              <a:lnSpc>
                <a:spcPct val="150000"/>
              </a:lnSpc>
              <a:buFont typeface="Arial"/>
              <a:buChar char="•"/>
              <a:defRPr/>
            </a:pPr>
            <a:r>
              <a:rPr lang="en-US" sz="2000" b="1" dirty="0"/>
              <a:t>Medications</a:t>
            </a:r>
            <a:endParaRPr lang="ru-RU" sz="2000" b="1" dirty="0"/>
          </a:p>
          <a:p>
            <a:pPr marL="285750" indent="-285750">
              <a:lnSpc>
                <a:spcPct val="150000"/>
              </a:lnSpc>
              <a:buFont typeface="Arial"/>
              <a:buChar char="•"/>
              <a:defRPr/>
            </a:pPr>
            <a:r>
              <a:rPr lang="en-US" sz="2000" b="1" dirty="0"/>
              <a:t>Stress</a:t>
            </a:r>
            <a:endParaRPr dirty="0"/>
          </a:p>
          <a:p>
            <a:pPr marL="285750" indent="-285750">
              <a:lnSpc>
                <a:spcPct val="150000"/>
              </a:lnSpc>
              <a:buFont typeface="Arial"/>
              <a:buChar char="•"/>
              <a:defRPr/>
            </a:pPr>
            <a:r>
              <a:rPr lang="en-US" sz="2000" b="1" dirty="0"/>
              <a:t>Poor diet</a:t>
            </a:r>
            <a:endParaRPr lang="ru-RU" sz="2000" b="1" dirty="0"/>
          </a:p>
          <a:p>
            <a:pPr marL="285750" indent="-285750">
              <a:lnSpc>
                <a:spcPct val="150000"/>
              </a:lnSpc>
              <a:buFont typeface="Arial"/>
              <a:buChar char="•"/>
              <a:defRPr/>
            </a:pPr>
            <a:r>
              <a:rPr lang="en-US" sz="2000" b="1" dirty="0"/>
              <a:t>Sedentary lifestyle or excessive alcohol intake</a:t>
            </a:r>
          </a:p>
          <a:p>
            <a:pPr>
              <a:defRPr/>
            </a:pPr>
            <a:endParaRPr lang="ru-RU" b="1" dirty="0"/>
          </a:p>
        </p:txBody>
      </p:sp>
      <p:pic>
        <p:nvPicPr>
          <p:cNvPr id="12" name="Рисунок 11"/>
          <p:cNvPicPr>
            <a:picLocks noChangeAspect="1"/>
          </p:cNvPicPr>
          <p:nvPr/>
        </p:nvPicPr>
        <p:blipFill>
          <a:blip r:embed="rId4"/>
          <a:stretch/>
        </p:blipFill>
        <p:spPr bwMode="auto">
          <a:xfrm>
            <a:off x="960488" y="3145424"/>
            <a:ext cx="2027187" cy="1351458"/>
          </a:xfrm>
          <a:prstGeom prst="rect">
            <a:avLst/>
          </a:prstGeom>
        </p:spPr>
      </p:pic>
      <p:pic>
        <p:nvPicPr>
          <p:cNvPr id="13" name="Рисунок 12"/>
          <p:cNvPicPr>
            <a:picLocks noChangeAspect="1"/>
          </p:cNvPicPr>
          <p:nvPr/>
        </p:nvPicPr>
        <p:blipFill>
          <a:blip r:embed="rId5"/>
          <a:stretch/>
        </p:blipFill>
        <p:spPr bwMode="auto">
          <a:xfrm>
            <a:off x="960487" y="1641541"/>
            <a:ext cx="2027188" cy="1336607"/>
          </a:xfrm>
          <a:prstGeom prst="rect">
            <a:avLst/>
          </a:prstGeom>
        </p:spPr>
      </p:pic>
      <p:pic>
        <p:nvPicPr>
          <p:cNvPr id="15" name="Рисунок 14"/>
          <p:cNvPicPr>
            <a:picLocks noChangeAspect="1"/>
          </p:cNvPicPr>
          <p:nvPr/>
        </p:nvPicPr>
        <p:blipFill>
          <a:blip r:embed="rId6"/>
          <a:stretch/>
        </p:blipFill>
        <p:spPr bwMode="auto">
          <a:xfrm>
            <a:off x="3105487" y="3137112"/>
            <a:ext cx="1959674" cy="1375771"/>
          </a:xfrm>
          <a:prstGeom prst="rect">
            <a:avLst/>
          </a:prstGeom>
        </p:spPr>
      </p:pic>
      <p:pic>
        <p:nvPicPr>
          <p:cNvPr id="19" name="Рисунок 18"/>
          <p:cNvPicPr>
            <a:picLocks noChangeAspect="1"/>
          </p:cNvPicPr>
          <p:nvPr/>
        </p:nvPicPr>
        <p:blipFill>
          <a:blip r:embed="rId7"/>
          <a:stretch/>
        </p:blipFill>
        <p:spPr bwMode="auto">
          <a:xfrm>
            <a:off x="3105487" y="1678205"/>
            <a:ext cx="1959674" cy="1302129"/>
          </a:xfrm>
          <a:prstGeom prst="rect">
            <a:avLst/>
          </a:prstGeom>
        </p:spPr>
      </p:pic>
      <p:sp>
        <p:nvSpPr>
          <p:cNvPr id="3" name="Прямоугольник 2"/>
          <p:cNvSpPr/>
          <p:nvPr/>
        </p:nvSpPr>
        <p:spPr bwMode="auto">
          <a:xfrm>
            <a:off x="0" y="0"/>
            <a:ext cx="9144000" cy="1112499"/>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sp>
        <p:nvSpPr>
          <p:cNvPr id="2" name="TextBox 1"/>
          <p:cNvSpPr txBox="1"/>
          <p:nvPr/>
        </p:nvSpPr>
        <p:spPr bwMode="auto">
          <a:xfrm>
            <a:off x="274321" y="201250"/>
            <a:ext cx="8869680" cy="430887"/>
          </a:xfrm>
          <a:prstGeom prst="rect">
            <a:avLst/>
          </a:prstGeom>
          <a:noFill/>
        </p:spPr>
        <p:txBody>
          <a:bodyPr wrap="square" rtlCol="0">
            <a:spAutoFit/>
          </a:bodyPr>
          <a:lstStyle/>
          <a:p>
            <a:pPr>
              <a:defRPr/>
            </a:pPr>
            <a:r>
              <a:rPr lang="en-US" sz="2200" b="1" dirty="0">
                <a:solidFill>
                  <a:schemeClr val="bg1"/>
                </a:solidFill>
                <a:latin typeface="Raleway"/>
              </a:rPr>
              <a:t>Common Factors that Disrupt Gut Balance</a:t>
            </a:r>
            <a:endParaRPr lang="ru-RU" sz="2200" b="1" dirty="0">
              <a:solidFill>
                <a:schemeClr val="bg1"/>
              </a:solidFill>
              <a:latin typeface="Raleway"/>
            </a:endParaRP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3" name="Изображение 17" descr="CC_Logo_Green.eps"/>
          <p:cNvPicPr>
            <a:picLocks noChangeAspect="1"/>
          </p:cNvPicPr>
          <p:nvPr/>
        </p:nvPicPr>
        <p:blipFill>
          <a:blip r:embed="rId3">
            <a:biLevel thresh="50000"/>
          </a:blip>
          <a:stretch/>
        </p:blipFill>
        <p:spPr bwMode="auto">
          <a:xfrm>
            <a:off x="8072305" y="145109"/>
            <a:ext cx="515154" cy="340666"/>
          </a:xfrm>
          <a:prstGeom prst="rect">
            <a:avLst/>
          </a:prstGeom>
          <a:noFill/>
          <a:ln>
            <a:noFill/>
          </a:ln>
        </p:spPr>
      </p:pic>
      <p:pic>
        <p:nvPicPr>
          <p:cNvPr id="2" name="Рисунок 1"/>
          <p:cNvPicPr>
            <a:picLocks noChangeAspect="1"/>
          </p:cNvPicPr>
          <p:nvPr/>
        </p:nvPicPr>
        <p:blipFill>
          <a:blip r:embed="rId4"/>
          <a:stretch/>
        </p:blipFill>
        <p:spPr bwMode="auto">
          <a:xfrm>
            <a:off x="137606" y="944915"/>
            <a:ext cx="4003320" cy="3435391"/>
          </a:xfrm>
          <a:prstGeom prst="rect">
            <a:avLst/>
          </a:prstGeom>
        </p:spPr>
      </p:pic>
      <p:sp>
        <p:nvSpPr>
          <p:cNvPr id="3" name="Выноска-облако 2"/>
          <p:cNvSpPr/>
          <p:nvPr/>
        </p:nvSpPr>
        <p:spPr bwMode="auto">
          <a:xfrm>
            <a:off x="3978877" y="0"/>
            <a:ext cx="4608582" cy="2412873"/>
          </a:xfrm>
          <a:prstGeom prst="cloudCallout">
            <a:avLst>
              <a:gd name="adj1" fmla="val -20833"/>
              <a:gd name="adj2" fmla="val 62500"/>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sp>
        <p:nvSpPr>
          <p:cNvPr id="5" name="Выноска-облако 4"/>
          <p:cNvSpPr/>
          <p:nvPr/>
        </p:nvSpPr>
        <p:spPr bwMode="auto">
          <a:xfrm>
            <a:off x="4022544" y="485775"/>
            <a:ext cx="4049761" cy="3241318"/>
          </a:xfrm>
          <a:prstGeom prst="cloudCallout">
            <a:avLst>
              <a:gd name="adj1" fmla="val -83761"/>
              <a:gd name="adj2" fmla="val -635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sp>
        <p:nvSpPr>
          <p:cNvPr id="6" name="TextBox 5"/>
          <p:cNvSpPr txBox="1"/>
          <p:nvPr/>
        </p:nvSpPr>
        <p:spPr bwMode="auto">
          <a:xfrm>
            <a:off x="4571998" y="1487744"/>
            <a:ext cx="3409160" cy="1077218"/>
          </a:xfrm>
          <a:prstGeom prst="rect">
            <a:avLst/>
          </a:prstGeom>
          <a:noFill/>
        </p:spPr>
        <p:txBody>
          <a:bodyPr wrap="square" rtlCol="0">
            <a:spAutoFit/>
          </a:bodyPr>
          <a:lstStyle/>
          <a:p>
            <a:pPr>
              <a:defRPr/>
            </a:pPr>
            <a:r>
              <a:rPr lang="en-US" sz="3200" b="1" dirty="0">
                <a:solidFill>
                  <a:srgbClr val="C00000"/>
                </a:solidFill>
              </a:rPr>
              <a:t>So what can you do about it</a:t>
            </a:r>
            <a:r>
              <a:rPr lang="ru-RU" sz="3200" b="1" dirty="0">
                <a:solidFill>
                  <a:srgbClr val="C00000"/>
                </a:solidFill>
              </a:rPr>
              <a:t>?</a:t>
            </a:r>
            <a:endParaRPr dirty="0"/>
          </a:p>
        </p:txBody>
      </p:sp>
      <p:grpSp>
        <p:nvGrpSpPr>
          <p:cNvPr id="8" name="Группа 7"/>
          <p:cNvGrpSpPr/>
          <p:nvPr/>
        </p:nvGrpSpPr>
        <p:grpSpPr bwMode="auto">
          <a:xfrm>
            <a:off x="-1" y="4380306"/>
            <a:ext cx="9144001" cy="763194"/>
            <a:chOff x="-1" y="3266429"/>
            <a:chExt cx="9144001" cy="1877071"/>
          </a:xfrm>
        </p:grpSpPr>
        <p:pic>
          <p:nvPicPr>
            <p:cNvPr id="9" name="Рисунок 8"/>
            <p:cNvPicPr>
              <a:picLocks noChangeAspect="1"/>
            </p:cNvPicPr>
            <p:nvPr/>
          </p:nvPicPr>
          <p:blipFill>
            <a:blip r:embed="rId5"/>
            <a:stretch/>
          </p:blipFill>
          <p:spPr bwMode="auto">
            <a:xfrm flipH="1">
              <a:off x="0" y="4761903"/>
              <a:ext cx="9143999" cy="381597"/>
            </a:xfrm>
            <a:prstGeom prst="rect">
              <a:avLst/>
            </a:prstGeom>
          </p:spPr>
        </p:pic>
        <p:pic>
          <p:nvPicPr>
            <p:cNvPr id="10" name="Рисунок 9"/>
            <p:cNvPicPr>
              <a:picLocks noChangeAspect="1"/>
            </p:cNvPicPr>
            <p:nvPr/>
          </p:nvPicPr>
          <p:blipFill>
            <a:blip r:embed="rId5"/>
            <a:stretch/>
          </p:blipFill>
          <p:spPr bwMode="auto">
            <a:xfrm flipH="1">
              <a:off x="1" y="4380306"/>
              <a:ext cx="9143999" cy="381597"/>
            </a:xfrm>
            <a:prstGeom prst="rect">
              <a:avLst/>
            </a:prstGeom>
          </p:spPr>
        </p:pic>
        <p:pic>
          <p:nvPicPr>
            <p:cNvPr id="11" name="Рисунок 10"/>
            <p:cNvPicPr>
              <a:picLocks noChangeAspect="1"/>
            </p:cNvPicPr>
            <p:nvPr/>
          </p:nvPicPr>
          <p:blipFill>
            <a:blip r:embed="rId5"/>
            <a:stretch/>
          </p:blipFill>
          <p:spPr bwMode="auto">
            <a:xfrm flipH="1">
              <a:off x="1" y="3998709"/>
              <a:ext cx="9143999" cy="381597"/>
            </a:xfrm>
            <a:prstGeom prst="rect">
              <a:avLst/>
            </a:prstGeom>
          </p:spPr>
        </p:pic>
        <p:pic>
          <p:nvPicPr>
            <p:cNvPr id="12" name="Рисунок 11"/>
            <p:cNvPicPr>
              <a:picLocks noChangeAspect="1"/>
            </p:cNvPicPr>
            <p:nvPr/>
          </p:nvPicPr>
          <p:blipFill>
            <a:blip r:embed="rId5"/>
            <a:stretch/>
          </p:blipFill>
          <p:spPr bwMode="auto">
            <a:xfrm flipH="1">
              <a:off x="-1" y="3632184"/>
              <a:ext cx="9143999" cy="381597"/>
            </a:xfrm>
            <a:prstGeom prst="rect">
              <a:avLst/>
            </a:prstGeom>
          </p:spPr>
        </p:pic>
        <p:pic>
          <p:nvPicPr>
            <p:cNvPr id="13" name="Рисунок 12"/>
            <p:cNvPicPr>
              <a:picLocks noChangeAspect="1"/>
            </p:cNvPicPr>
            <p:nvPr/>
          </p:nvPicPr>
          <p:blipFill>
            <a:blip r:embed="rId5"/>
            <a:stretch/>
          </p:blipFill>
          <p:spPr bwMode="auto">
            <a:xfrm flipH="1">
              <a:off x="1" y="3266429"/>
              <a:ext cx="9143999" cy="381597"/>
            </a:xfrm>
            <a:prstGeom prst="rect">
              <a:avLst/>
            </a:prstGeom>
          </p:spPr>
        </p:pic>
      </p:grpSp>
      <p:pic>
        <p:nvPicPr>
          <p:cNvPr id="14" name="Изображение 17" descr="CC_Logo_Green.eps"/>
          <p:cNvPicPr>
            <a:picLocks noChangeAspect="1"/>
          </p:cNvPicPr>
          <p:nvPr/>
        </p:nvPicPr>
        <p:blipFill>
          <a:blip r:embed="rId3"/>
          <a:stretch/>
        </p:blipFill>
        <p:spPr bwMode="auto">
          <a:xfrm>
            <a:off x="8086196" y="344015"/>
            <a:ext cx="689688" cy="456083"/>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3" name="Изображение 17" descr="CC_Logo_Green.eps"/>
          <p:cNvPicPr>
            <a:picLocks noChangeAspect="1"/>
          </p:cNvPicPr>
          <p:nvPr/>
        </p:nvPicPr>
        <p:blipFill>
          <a:blip r:embed="rId3">
            <a:biLevel thresh="50000"/>
          </a:blip>
          <a:stretch/>
        </p:blipFill>
        <p:spPr bwMode="auto">
          <a:xfrm>
            <a:off x="8072305" y="145109"/>
            <a:ext cx="515154" cy="340666"/>
          </a:xfrm>
          <a:prstGeom prst="rect">
            <a:avLst/>
          </a:prstGeom>
          <a:noFill/>
          <a:ln>
            <a:noFill/>
          </a:ln>
        </p:spPr>
      </p:pic>
      <p:pic>
        <p:nvPicPr>
          <p:cNvPr id="3" name="Рисунок 2"/>
          <p:cNvPicPr>
            <a:picLocks noChangeAspect="1"/>
          </p:cNvPicPr>
          <p:nvPr/>
        </p:nvPicPr>
        <p:blipFill>
          <a:blip r:embed="rId4"/>
          <a:stretch/>
        </p:blipFill>
        <p:spPr bwMode="auto">
          <a:xfrm>
            <a:off x="4987632" y="145109"/>
            <a:ext cx="748737" cy="936766"/>
          </a:xfrm>
          <a:prstGeom prst="rect">
            <a:avLst/>
          </a:prstGeom>
        </p:spPr>
      </p:pic>
      <p:pic>
        <p:nvPicPr>
          <p:cNvPr id="8" name="Рисунок 7"/>
          <p:cNvPicPr>
            <a:picLocks noChangeAspect="1"/>
          </p:cNvPicPr>
          <p:nvPr/>
        </p:nvPicPr>
        <p:blipFill>
          <a:blip r:embed="rId5">
            <a:duotone>
              <a:schemeClr val="accent4">
                <a:shade val="45000"/>
                <a:satMod val="135000"/>
              </a:schemeClr>
              <a:prstClr val="white"/>
            </a:duotone>
          </a:blip>
          <a:stretch/>
        </p:blipFill>
        <p:spPr bwMode="auto">
          <a:xfrm flipV="1">
            <a:off x="602672" y="315442"/>
            <a:ext cx="806186" cy="963905"/>
          </a:xfrm>
          <a:prstGeom prst="rect">
            <a:avLst/>
          </a:prstGeom>
        </p:spPr>
      </p:pic>
      <p:sp>
        <p:nvSpPr>
          <p:cNvPr id="4" name="TextBox 3"/>
          <p:cNvSpPr txBox="1"/>
          <p:nvPr/>
        </p:nvSpPr>
        <p:spPr bwMode="auto">
          <a:xfrm>
            <a:off x="602672" y="1130669"/>
            <a:ext cx="3377046" cy="1107996"/>
          </a:xfrm>
          <a:prstGeom prst="rect">
            <a:avLst/>
          </a:prstGeom>
          <a:noFill/>
        </p:spPr>
        <p:txBody>
          <a:bodyPr wrap="square" rtlCol="0">
            <a:spAutoFit/>
          </a:bodyPr>
          <a:lstStyle/>
          <a:p>
            <a:pPr>
              <a:defRPr/>
            </a:pPr>
            <a:r>
              <a:rPr lang="en-US" b="1" dirty="0">
                <a:solidFill>
                  <a:srgbClr val="008000"/>
                </a:solidFill>
              </a:rPr>
              <a:t>A comprehensive approach </a:t>
            </a:r>
            <a:r>
              <a:rPr lang="ru-RU" b="1" dirty="0">
                <a:solidFill>
                  <a:srgbClr val="008000"/>
                </a:solidFill>
              </a:rPr>
              <a:t>– </a:t>
            </a:r>
            <a:endParaRPr dirty="0"/>
          </a:p>
          <a:p>
            <a:pPr>
              <a:defRPr/>
            </a:pPr>
            <a:r>
              <a:rPr lang="en-US" sz="1600" dirty="0">
                <a:solidFill>
                  <a:srgbClr val="008000"/>
                </a:solidFill>
              </a:rPr>
              <a:t>Involves a program that cleanses, restores microbiome balance, and addresses any nutrient deficiencies.</a:t>
            </a:r>
            <a:endParaRPr lang="ru-RU" dirty="0"/>
          </a:p>
        </p:txBody>
      </p:sp>
      <p:sp>
        <p:nvSpPr>
          <p:cNvPr id="10" name="TextBox 9"/>
          <p:cNvSpPr txBox="1"/>
          <p:nvPr/>
        </p:nvSpPr>
        <p:spPr bwMode="auto">
          <a:xfrm>
            <a:off x="5018314" y="1130669"/>
            <a:ext cx="3782785" cy="1846659"/>
          </a:xfrm>
          <a:prstGeom prst="rect">
            <a:avLst/>
          </a:prstGeom>
          <a:noFill/>
        </p:spPr>
        <p:txBody>
          <a:bodyPr wrap="square" rtlCol="0">
            <a:spAutoFit/>
          </a:bodyPr>
          <a:lstStyle/>
          <a:p>
            <a:pPr>
              <a:defRPr/>
            </a:pPr>
            <a:r>
              <a:rPr lang="en-US" b="1" dirty="0"/>
              <a:t>“Miracle” fixes —</a:t>
            </a:r>
            <a:endParaRPr dirty="0"/>
          </a:p>
          <a:p>
            <a:pPr>
              <a:defRPr/>
            </a:pPr>
            <a:r>
              <a:rPr lang="en-US" sz="1600" dirty="0"/>
              <a:t>These involve solving problems with a special recipe that incorporates secret or exotic ingredients, offering an instant solution. However, such fixes are unsustainable without accompanying nutritional guidance.</a:t>
            </a:r>
            <a:endParaRPr lang="ru-RU" sz="1600" dirty="0"/>
          </a:p>
        </p:txBody>
      </p:sp>
      <p:pic>
        <p:nvPicPr>
          <p:cNvPr id="6" name="Рисунок 5"/>
          <p:cNvPicPr>
            <a:picLocks noChangeAspect="1"/>
          </p:cNvPicPr>
          <p:nvPr/>
        </p:nvPicPr>
        <p:blipFill>
          <a:blip r:embed="rId6"/>
          <a:stretch/>
        </p:blipFill>
        <p:spPr bwMode="auto">
          <a:xfrm>
            <a:off x="733300" y="3008105"/>
            <a:ext cx="1931523" cy="1836121"/>
          </a:xfrm>
          <a:prstGeom prst="rect">
            <a:avLst/>
          </a:prstGeom>
        </p:spPr>
      </p:pic>
      <p:pic>
        <p:nvPicPr>
          <p:cNvPr id="12" name="Рисунок 11"/>
          <p:cNvPicPr>
            <a:picLocks noChangeAspect="1"/>
          </p:cNvPicPr>
          <p:nvPr/>
        </p:nvPicPr>
        <p:blipFill>
          <a:blip r:embed="rId7"/>
          <a:stretch/>
        </p:blipFill>
        <p:spPr bwMode="auto">
          <a:xfrm>
            <a:off x="5135880" y="3018585"/>
            <a:ext cx="1960756" cy="182564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59" name="Shape 759"/>
          <p:cNvSpPr>
            <a:spLocks noGrp="1"/>
          </p:cNvSpPr>
          <p:nvPr>
            <p:ph type="sldNum" sz="quarter" idx="4294967295"/>
          </p:nvPr>
        </p:nvSpPr>
        <p:spPr bwMode="auto">
          <a:xfrm>
            <a:off x="8969375" y="4651375"/>
            <a:ext cx="174625" cy="223838"/>
          </a:xfrm>
          <a:prstGeom prst="rect">
            <a:avLst/>
          </a:prstGeom>
        </p:spPr>
        <p:txBody>
          <a:bodyPr/>
          <a:lstStyle/>
          <a:p>
            <a:pPr lvl="0">
              <a:defRPr sz="1800" spc="0"/>
            </a:pPr>
            <a:fld id="{86CB4B4D-7CA3-9044-876B-883B54F8677D}" type="slidenum">
              <a:rPr sz="1400" spc="36"/>
              <a:t>14</a:t>
            </a:fld>
            <a:endParaRPr sz="1400" spc="36"/>
          </a:p>
        </p:txBody>
      </p:sp>
      <p:pic>
        <p:nvPicPr>
          <p:cNvPr id="33" name="Изображение 17" descr="CC_Logo_Green.eps"/>
          <p:cNvPicPr>
            <a:picLocks noChangeAspect="1"/>
          </p:cNvPicPr>
          <p:nvPr/>
        </p:nvPicPr>
        <p:blipFill>
          <a:blip r:embed="rId3">
            <a:biLevel thresh="50000"/>
          </a:blip>
          <a:stretch/>
        </p:blipFill>
        <p:spPr bwMode="auto">
          <a:xfrm>
            <a:off x="8072305" y="145109"/>
            <a:ext cx="515154" cy="340666"/>
          </a:xfrm>
          <a:prstGeom prst="rect">
            <a:avLst/>
          </a:prstGeom>
          <a:noFill/>
          <a:ln>
            <a:noFill/>
          </a:ln>
        </p:spPr>
      </p:pic>
      <p:sp>
        <p:nvSpPr>
          <p:cNvPr id="4" name="Rectangle 3">
            <a:extLst>
              <a:ext uri="{FF2B5EF4-FFF2-40B4-BE49-F238E27FC236}">
                <a16:creationId xmlns:a16="http://schemas.microsoft.com/office/drawing/2014/main" id="{AAEAAC77-E4A8-43F3-6E6A-83D0A0D5D15B}"/>
              </a:ext>
            </a:extLst>
          </p:cNvPr>
          <p:cNvSpPr/>
          <p:nvPr/>
        </p:nvSpPr>
        <p:spPr bwMode="auto">
          <a:xfrm>
            <a:off x="-221381" y="-19250"/>
            <a:ext cx="9952522" cy="5409398"/>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A4EB474-5321-E4F4-B408-2DE01453B329}"/>
              </a:ext>
            </a:extLst>
          </p:cNvPr>
          <p:cNvSpPr txBox="1"/>
          <p:nvPr/>
        </p:nvSpPr>
        <p:spPr>
          <a:xfrm>
            <a:off x="1053966" y="1602254"/>
            <a:ext cx="7036068" cy="1938992"/>
          </a:xfrm>
          <a:prstGeom prst="rect">
            <a:avLst/>
          </a:prstGeom>
          <a:noFill/>
        </p:spPr>
        <p:txBody>
          <a:bodyPr wrap="square" rtlCol="0">
            <a:spAutoFit/>
          </a:bodyPr>
          <a:lstStyle/>
          <a:p>
            <a:pPr algn="ctr"/>
            <a:r>
              <a:rPr lang="en-US" sz="6000" dirty="0">
                <a:solidFill>
                  <a:schemeClr val="bg1"/>
                </a:solidFill>
                <a:latin typeface="Suisse Int'l" panose="020B0504000000000000" pitchFamily="34" charset="-78"/>
                <a:cs typeface="Suisse Int'l" panose="020B0504000000000000" pitchFamily="34" charset="-78"/>
              </a:rPr>
              <a:t>Targeted Program: Healthy Gut</a:t>
            </a:r>
          </a:p>
        </p:txBody>
      </p:sp>
      <p:pic>
        <p:nvPicPr>
          <p:cNvPr id="6" name="Изображение 17" descr="CC_Logo_Green.eps">
            <a:extLst>
              <a:ext uri="{FF2B5EF4-FFF2-40B4-BE49-F238E27FC236}">
                <a16:creationId xmlns:a16="http://schemas.microsoft.com/office/drawing/2014/main" id="{396EB48E-6960-0727-4446-ADFB2F75C82A}"/>
              </a:ext>
            </a:extLst>
          </p:cNvPr>
          <p:cNvPicPr>
            <a:picLocks noChangeAspect="1"/>
          </p:cNvPicPr>
          <p:nvPr/>
        </p:nvPicPr>
        <p:blipFill>
          <a:blip r:embed="rId3">
            <a:biLevel thresh="50000"/>
          </a:blip>
          <a:stretch/>
        </p:blipFill>
        <p:spPr bwMode="auto">
          <a:xfrm>
            <a:off x="4227156" y="494261"/>
            <a:ext cx="689688" cy="456083"/>
          </a:xfrm>
          <a:prstGeom prst="rect">
            <a:avLst/>
          </a:prstGeom>
          <a:noFill/>
          <a:ln>
            <a:noFill/>
          </a:ln>
        </p:spPr>
      </p:pic>
      <p:sp>
        <p:nvSpPr>
          <p:cNvPr id="7" name="TextBox 6">
            <a:extLst>
              <a:ext uri="{FF2B5EF4-FFF2-40B4-BE49-F238E27FC236}">
                <a16:creationId xmlns:a16="http://schemas.microsoft.com/office/drawing/2014/main" id="{D63E95F8-A571-EAE6-C59C-CD0C92AC5096}"/>
              </a:ext>
            </a:extLst>
          </p:cNvPr>
          <p:cNvSpPr txBox="1"/>
          <p:nvPr/>
        </p:nvSpPr>
        <p:spPr>
          <a:xfrm>
            <a:off x="3570973" y="3913711"/>
            <a:ext cx="2002054" cy="369332"/>
          </a:xfrm>
          <a:prstGeom prst="rect">
            <a:avLst/>
          </a:prstGeom>
          <a:noFill/>
        </p:spPr>
        <p:txBody>
          <a:bodyPr wrap="square" rtlCol="0">
            <a:spAutoFit/>
          </a:bodyPr>
          <a:lstStyle/>
          <a:p>
            <a:pPr algn="ctr"/>
            <a:r>
              <a:rPr lang="en-US" dirty="0">
                <a:solidFill>
                  <a:schemeClr val="bg1"/>
                </a:solidFill>
                <a:latin typeface="Suisse Int'l" panose="020B0504000000000000" pitchFamily="34" charset="-78"/>
                <a:cs typeface="Suisse Int'l" panose="020B0504000000000000" pitchFamily="34" charset="-78"/>
              </a:rPr>
              <a:t>coral-</a:t>
            </a:r>
            <a:r>
              <a:rPr lang="en-US" dirty="0" err="1">
                <a:solidFill>
                  <a:schemeClr val="bg1"/>
                </a:solidFill>
                <a:latin typeface="Suisse Int'l" panose="020B0504000000000000" pitchFamily="34" charset="-78"/>
                <a:cs typeface="Suisse Int'l" panose="020B0504000000000000" pitchFamily="34" charset="-78"/>
              </a:rPr>
              <a:t>club.com</a:t>
            </a:r>
            <a:endParaRPr lang="en-US" dirty="0">
              <a:solidFill>
                <a:schemeClr val="bg1"/>
              </a:solidFill>
              <a:latin typeface="Suisse Int'l" panose="020B0504000000000000" pitchFamily="34" charset="-78"/>
              <a:cs typeface="Suisse Int'l" panose="020B0504000000000000" pitchFamily="34" charset="-78"/>
            </a:endParaRP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59" name="Shape 759"/>
          <p:cNvSpPr>
            <a:spLocks noGrp="1"/>
          </p:cNvSpPr>
          <p:nvPr>
            <p:ph type="sldNum" sz="quarter" idx="4294967295"/>
          </p:nvPr>
        </p:nvSpPr>
        <p:spPr bwMode="auto">
          <a:xfrm>
            <a:off x="8969375" y="4651375"/>
            <a:ext cx="174625" cy="223838"/>
          </a:xfrm>
          <a:prstGeom prst="rect">
            <a:avLst/>
          </a:prstGeom>
        </p:spPr>
        <p:txBody>
          <a:bodyPr/>
          <a:lstStyle/>
          <a:p>
            <a:pPr lvl="0">
              <a:defRPr sz="1800" spc="0"/>
            </a:pPr>
            <a:fld id="{86CB4B4D-7CA3-9044-876B-883B54F8677D}" type="slidenum">
              <a:rPr sz="1400" spc="36"/>
              <a:t>15</a:t>
            </a:fld>
            <a:endParaRPr sz="1400" spc="36"/>
          </a:p>
        </p:txBody>
      </p:sp>
      <p:sp>
        <p:nvSpPr>
          <p:cNvPr id="4" name="TextBox 3"/>
          <p:cNvSpPr txBox="1"/>
          <p:nvPr/>
        </p:nvSpPr>
        <p:spPr bwMode="auto">
          <a:xfrm>
            <a:off x="760021" y="1625147"/>
            <a:ext cx="7742711" cy="2869825"/>
          </a:xfrm>
          <a:prstGeom prst="rect">
            <a:avLst/>
          </a:prstGeom>
          <a:noFill/>
        </p:spPr>
        <p:txBody>
          <a:bodyPr wrap="square" rtlCol="0">
            <a:spAutoFit/>
          </a:bodyPr>
          <a:lstStyle/>
          <a:p>
            <a:pPr>
              <a:defRPr/>
            </a:pPr>
            <a:r>
              <a:rPr lang="en-US" sz="3200" b="1" dirty="0">
                <a:solidFill>
                  <a:srgbClr val="008000"/>
                </a:solidFill>
                <a:latin typeface="Calibri"/>
                <a:ea typeface="Roboto Light"/>
              </a:rPr>
              <a:t>THE “HEALTHY GUT” PROGRAM HELPS</a:t>
            </a:r>
            <a:r>
              <a:rPr lang="ru-RU" sz="3200" b="1" dirty="0">
                <a:solidFill>
                  <a:srgbClr val="008000"/>
                </a:solidFill>
                <a:latin typeface="Calibri"/>
                <a:ea typeface="Roboto Light"/>
              </a:rPr>
              <a:t>:</a:t>
            </a:r>
            <a:endParaRPr lang="ru-RU" sz="3200" b="1" dirty="0">
              <a:solidFill>
                <a:schemeClr val="bg1"/>
              </a:solidFill>
              <a:latin typeface="Calibri"/>
              <a:ea typeface="Roboto Light"/>
            </a:endParaRPr>
          </a:p>
          <a:p>
            <a:pPr>
              <a:defRPr/>
            </a:pPr>
            <a:br>
              <a:rPr lang="ru-RU" sz="1600" b="1" dirty="0">
                <a:solidFill>
                  <a:srgbClr val="008000"/>
                </a:solidFill>
                <a:latin typeface="Raleway Light"/>
                <a:ea typeface="Roboto Light"/>
              </a:rPr>
            </a:br>
            <a:endParaRPr lang="ru-RU" sz="1600" b="1" dirty="0">
              <a:solidFill>
                <a:srgbClr val="008000"/>
              </a:solidFill>
              <a:latin typeface="Raleway Light"/>
              <a:ea typeface="Roboto Light"/>
            </a:endParaRPr>
          </a:p>
          <a:p>
            <a:pPr marL="285750" indent="-285750">
              <a:lnSpc>
                <a:spcPct val="150000"/>
              </a:lnSpc>
              <a:buFont typeface="Arial"/>
              <a:buChar char="•"/>
              <a:defRPr/>
            </a:pPr>
            <a:r>
              <a:rPr lang="en-US" sz="2000" b="1" dirty="0">
                <a:solidFill>
                  <a:schemeClr val="accent4">
                    <a:lumMod val="50000"/>
                  </a:schemeClr>
                </a:solidFill>
                <a:latin typeface="Raleway Light"/>
                <a:ea typeface="Roboto Light"/>
              </a:rPr>
              <a:t>Support digestive health*</a:t>
            </a:r>
            <a:endParaRPr lang="ru-RU" sz="2000" b="1" dirty="0">
              <a:solidFill>
                <a:schemeClr val="accent4">
                  <a:lumMod val="50000"/>
                </a:schemeClr>
              </a:solidFill>
              <a:latin typeface="Raleway Light"/>
              <a:ea typeface="Roboto Light"/>
            </a:endParaRPr>
          </a:p>
          <a:p>
            <a:pPr marL="285750" indent="-285750">
              <a:lnSpc>
                <a:spcPct val="150000"/>
              </a:lnSpc>
              <a:buFont typeface="Arial"/>
              <a:buChar char="•"/>
              <a:defRPr/>
            </a:pPr>
            <a:r>
              <a:rPr lang="en-US" sz="2000" b="1" dirty="0">
                <a:solidFill>
                  <a:schemeClr val="accent4">
                    <a:lumMod val="50000"/>
                  </a:schemeClr>
                </a:solidFill>
                <a:latin typeface="Raleway Light"/>
                <a:ea typeface="Roboto Light"/>
              </a:rPr>
              <a:t>Support the immune system*</a:t>
            </a:r>
            <a:endParaRPr dirty="0"/>
          </a:p>
          <a:p>
            <a:pPr marL="285750" indent="-285750">
              <a:lnSpc>
                <a:spcPct val="150000"/>
              </a:lnSpc>
              <a:buFont typeface="Arial"/>
              <a:buChar char="•"/>
              <a:defRPr/>
            </a:pPr>
            <a:r>
              <a:rPr lang="en-US" sz="2000" b="1" dirty="0">
                <a:solidFill>
                  <a:schemeClr val="accent4">
                    <a:lumMod val="50000"/>
                  </a:schemeClr>
                </a:solidFill>
                <a:latin typeface="Raleway Light"/>
                <a:ea typeface="Roboto Light"/>
              </a:rPr>
              <a:t>Help maintain healthy metabolism*</a:t>
            </a:r>
            <a:endParaRPr lang="ru-RU" sz="2000" b="1" dirty="0">
              <a:solidFill>
                <a:schemeClr val="accent4">
                  <a:lumMod val="50000"/>
                </a:schemeClr>
              </a:solidFill>
              <a:latin typeface="Raleway Light"/>
              <a:ea typeface="Roboto Light"/>
            </a:endParaRPr>
          </a:p>
          <a:p>
            <a:pPr marL="285750" indent="-285750">
              <a:lnSpc>
                <a:spcPct val="150000"/>
              </a:lnSpc>
              <a:buFont typeface="Arial"/>
              <a:buChar char="•"/>
              <a:defRPr/>
            </a:pPr>
            <a:r>
              <a:rPr lang="en-US" sz="2000" b="1" dirty="0">
                <a:solidFill>
                  <a:schemeClr val="accent4">
                    <a:lumMod val="50000"/>
                  </a:schemeClr>
                </a:solidFill>
                <a:latin typeface="Raleway Light"/>
                <a:ea typeface="Roboto Light"/>
              </a:rPr>
              <a:t>Support overall well-being and appearance*</a:t>
            </a:r>
            <a:endParaRPr lang="ru-RU" sz="2000" b="1" dirty="0">
              <a:solidFill>
                <a:schemeClr val="accent4">
                  <a:lumMod val="50000"/>
                </a:schemeClr>
              </a:solidFill>
              <a:latin typeface="Raleway Light"/>
              <a:ea typeface="Roboto Light"/>
            </a:endParaRPr>
          </a:p>
        </p:txBody>
      </p:sp>
      <p:pic>
        <p:nvPicPr>
          <p:cNvPr id="3" name="Picture 2" descr="A green background with white text&#10;&#10;AI-generated content may be incorrect.">
            <a:extLst>
              <a:ext uri="{FF2B5EF4-FFF2-40B4-BE49-F238E27FC236}">
                <a16:creationId xmlns:a16="http://schemas.microsoft.com/office/drawing/2014/main" id="{ABE309AB-4A84-22CF-1C38-E781D12FC5BA}"/>
              </a:ext>
            </a:extLst>
          </p:cNvPr>
          <p:cNvPicPr>
            <a:picLocks noChangeAspect="1"/>
          </p:cNvPicPr>
          <p:nvPr/>
        </p:nvPicPr>
        <p:blipFill>
          <a:blip r:embed="rId3"/>
          <a:stretch>
            <a:fillRect/>
          </a:stretch>
        </p:blipFill>
        <p:spPr>
          <a:xfrm>
            <a:off x="399449" y="245582"/>
            <a:ext cx="2382252" cy="1217071"/>
          </a:xfrm>
          <a:prstGeom prst="rect">
            <a:avLst/>
          </a:prstGeom>
        </p:spPr>
      </p:pic>
      <p:sp>
        <p:nvSpPr>
          <p:cNvPr id="2" name="TextBox 1">
            <a:extLst>
              <a:ext uri="{FF2B5EF4-FFF2-40B4-BE49-F238E27FC236}">
                <a16:creationId xmlns:a16="http://schemas.microsoft.com/office/drawing/2014/main" id="{580AA09D-F2EF-2E7A-ABB0-1608B97346B6}"/>
              </a:ext>
            </a:extLst>
          </p:cNvPr>
          <p:cNvSpPr txBox="1"/>
          <p:nvPr/>
        </p:nvSpPr>
        <p:spPr>
          <a:xfrm>
            <a:off x="872455" y="4651375"/>
            <a:ext cx="6727971" cy="338554"/>
          </a:xfrm>
          <a:prstGeom prst="rect">
            <a:avLst/>
          </a:prstGeom>
          <a:noFill/>
          <a:ln>
            <a:solidFill>
              <a:schemeClr val="tx1"/>
            </a:solidFill>
          </a:ln>
        </p:spPr>
        <p:txBody>
          <a:bodyPr wrap="square" rtlCol="0">
            <a:spAutoFit/>
          </a:bodyPr>
          <a:lstStyle/>
          <a:p>
            <a:r>
              <a:rPr lang="en-US" sz="800" dirty="0"/>
              <a:t>*These statements have not been evaluated by the Food and Drug Administration.  </a:t>
            </a:r>
            <a:r>
              <a:rPr lang="en-US" sz="800"/>
              <a:t>These products are not </a:t>
            </a:r>
            <a:r>
              <a:rPr lang="en-US" sz="800" dirty="0"/>
              <a:t>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pic>
        <p:nvPicPr>
          <p:cNvPr id="23" name="Изображение 22" descr="CC_Logo_White.eps"/>
          <p:cNvPicPr>
            <a:picLocks noChangeAspect="1"/>
          </p:cNvPicPr>
          <p:nvPr/>
        </p:nvPicPr>
        <p:blipFill>
          <a:blip r:embed="rId3"/>
          <a:stretch/>
        </p:blipFill>
        <p:spPr bwMode="auto">
          <a:xfrm>
            <a:off x="8143801" y="352586"/>
            <a:ext cx="466562" cy="308533"/>
          </a:xfrm>
          <a:prstGeom prst="rect">
            <a:avLst/>
          </a:prstGeom>
        </p:spPr>
      </p:pic>
      <p:sp>
        <p:nvSpPr>
          <p:cNvPr id="12" name="Rectangle 5"/>
          <p:cNvSpPr/>
          <p:nvPr/>
        </p:nvSpPr>
        <p:spPr bwMode="auto">
          <a:xfrm>
            <a:off x="428625" y="819398"/>
            <a:ext cx="8258175" cy="3664496"/>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3600" b="1" dirty="0">
                <a:solidFill>
                  <a:srgbClr val="008000"/>
                </a:solidFill>
                <a:latin typeface="Raleway"/>
                <a:cs typeface="Raleway"/>
              </a:rPr>
              <a:t>THE PROGRAM HAS 3 PHASES</a:t>
            </a:r>
            <a:r>
              <a:rPr lang="ru-RU" sz="3600" b="1" dirty="0">
                <a:solidFill>
                  <a:srgbClr val="008000"/>
                </a:solidFill>
                <a:latin typeface="Raleway"/>
                <a:cs typeface="Raleway"/>
              </a:rPr>
              <a:t>:</a:t>
            </a:r>
            <a:br>
              <a:rPr lang="ru-RU" sz="3600" b="1" dirty="0">
                <a:solidFill>
                  <a:srgbClr val="008000"/>
                </a:solidFill>
                <a:latin typeface="Raleway"/>
                <a:cs typeface="Raleway"/>
              </a:rPr>
            </a:br>
            <a:endParaRPr lang="ru-RU" sz="3600" b="1" dirty="0">
              <a:solidFill>
                <a:srgbClr val="008000"/>
              </a:solidFill>
              <a:latin typeface="Raleway"/>
              <a:cs typeface="Raleway"/>
            </a:endParaRPr>
          </a:p>
          <a:p>
            <a:pPr marL="342900" indent="-342900">
              <a:buAutoNum type="arabicPeriod"/>
              <a:defRPr/>
            </a:pPr>
            <a:r>
              <a:rPr lang="en-US" dirty="0">
                <a:solidFill>
                  <a:srgbClr val="008000"/>
                </a:solidFill>
                <a:latin typeface="Raleway"/>
                <a:cs typeface="Raleway"/>
              </a:rPr>
              <a:t>GENTLE DETOX </a:t>
            </a:r>
            <a:r>
              <a:rPr lang="ru-RU" dirty="0">
                <a:solidFill>
                  <a:srgbClr val="008000"/>
                </a:solidFill>
                <a:latin typeface="Raleway"/>
                <a:cs typeface="Raleway"/>
              </a:rPr>
              <a:t>(</a:t>
            </a:r>
            <a:r>
              <a:rPr lang="en-US" dirty="0">
                <a:solidFill>
                  <a:srgbClr val="008000"/>
                </a:solidFill>
                <a:latin typeface="Raleway"/>
                <a:cs typeface="Raleway"/>
              </a:rPr>
              <a:t>DAYS</a:t>
            </a:r>
            <a:r>
              <a:rPr lang="ru-RU" dirty="0">
                <a:solidFill>
                  <a:srgbClr val="008000"/>
                </a:solidFill>
                <a:latin typeface="Raleway"/>
                <a:cs typeface="Raleway"/>
              </a:rPr>
              <a:t> 1 – 10)</a:t>
            </a:r>
            <a:endParaRPr dirty="0"/>
          </a:p>
          <a:p>
            <a:pPr marL="342900" indent="-342900">
              <a:buAutoNum type="arabicPeriod"/>
              <a:defRPr/>
            </a:pPr>
            <a:r>
              <a:rPr lang="en-US" dirty="0">
                <a:solidFill>
                  <a:srgbClr val="008000"/>
                </a:solidFill>
                <a:latin typeface="Raleway"/>
                <a:cs typeface="Raleway"/>
              </a:rPr>
              <a:t>NORMALIZATION </a:t>
            </a:r>
            <a:r>
              <a:rPr lang="ru-RU" dirty="0">
                <a:solidFill>
                  <a:srgbClr val="008000"/>
                </a:solidFill>
                <a:latin typeface="Raleway"/>
                <a:cs typeface="Raleway"/>
              </a:rPr>
              <a:t>(</a:t>
            </a:r>
            <a:r>
              <a:rPr lang="en-US" dirty="0">
                <a:solidFill>
                  <a:srgbClr val="008000"/>
                </a:solidFill>
                <a:latin typeface="Raleway"/>
                <a:cs typeface="Raleway"/>
              </a:rPr>
              <a:t>DAYS</a:t>
            </a:r>
            <a:r>
              <a:rPr lang="ru-RU" dirty="0">
                <a:solidFill>
                  <a:srgbClr val="008000"/>
                </a:solidFill>
                <a:latin typeface="Raleway"/>
                <a:cs typeface="Raleway"/>
              </a:rPr>
              <a:t> 11 – 20)</a:t>
            </a:r>
            <a:endParaRPr dirty="0"/>
          </a:p>
          <a:p>
            <a:pPr marL="342900" indent="-342900">
              <a:buAutoNum type="arabicPeriod"/>
              <a:defRPr/>
            </a:pPr>
            <a:r>
              <a:rPr lang="en-US" dirty="0">
                <a:solidFill>
                  <a:srgbClr val="008000"/>
                </a:solidFill>
                <a:latin typeface="Raleway"/>
                <a:cs typeface="Raleway"/>
              </a:rPr>
              <a:t>RESTORATION</a:t>
            </a:r>
            <a:r>
              <a:rPr lang="ru-RU" dirty="0">
                <a:solidFill>
                  <a:srgbClr val="008000"/>
                </a:solidFill>
                <a:latin typeface="Raleway"/>
                <a:cs typeface="Raleway"/>
              </a:rPr>
              <a:t> (</a:t>
            </a:r>
            <a:r>
              <a:rPr lang="en-US" dirty="0">
                <a:solidFill>
                  <a:srgbClr val="008000"/>
                </a:solidFill>
                <a:latin typeface="Raleway"/>
                <a:cs typeface="Raleway"/>
              </a:rPr>
              <a:t>DAYS</a:t>
            </a:r>
            <a:r>
              <a:rPr lang="ru-RU" dirty="0">
                <a:solidFill>
                  <a:srgbClr val="008000"/>
                </a:solidFill>
                <a:latin typeface="Raleway"/>
                <a:cs typeface="Raleway"/>
              </a:rPr>
              <a:t> 21 – 30)</a:t>
            </a:r>
            <a:endParaRPr dirty="0"/>
          </a:p>
          <a:p>
            <a:pPr marL="342900" indent="-342900">
              <a:buAutoNum type="arabicPeriod"/>
              <a:defRPr/>
            </a:pPr>
            <a:endParaRPr lang="ru-RU" b="1" dirty="0">
              <a:solidFill>
                <a:srgbClr val="008000"/>
              </a:solidFill>
              <a:latin typeface="Raleway"/>
              <a:cs typeface="Raleway"/>
            </a:endParaRPr>
          </a:p>
          <a:p>
            <a:pPr>
              <a:defRPr/>
            </a:pPr>
            <a:endParaRPr lang="ru-RU" b="1" dirty="0">
              <a:solidFill>
                <a:srgbClr val="008000"/>
              </a:solidFill>
              <a:latin typeface="Raleway"/>
              <a:cs typeface="Raleway"/>
            </a:endParaRP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pic>
        <p:nvPicPr>
          <p:cNvPr id="23" name="Изображение 22" descr="CC_Logo_White.eps"/>
          <p:cNvPicPr>
            <a:picLocks noChangeAspect="1"/>
          </p:cNvPicPr>
          <p:nvPr/>
        </p:nvPicPr>
        <p:blipFill>
          <a:blip r:embed="rId3"/>
          <a:stretch/>
        </p:blipFill>
        <p:spPr bwMode="auto">
          <a:xfrm>
            <a:off x="8143801" y="352586"/>
            <a:ext cx="466562" cy="308533"/>
          </a:xfrm>
          <a:prstGeom prst="rect">
            <a:avLst/>
          </a:prstGeom>
        </p:spPr>
      </p:pic>
      <p:sp>
        <p:nvSpPr>
          <p:cNvPr id="12" name="Rectangle 5"/>
          <p:cNvSpPr/>
          <p:nvPr/>
        </p:nvSpPr>
        <p:spPr bwMode="auto">
          <a:xfrm>
            <a:off x="428625" y="819398"/>
            <a:ext cx="8258175" cy="3664496"/>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3600" b="1" dirty="0">
                <a:solidFill>
                  <a:srgbClr val="008000"/>
                </a:solidFill>
                <a:latin typeface="Raleway"/>
                <a:cs typeface="Raleway"/>
              </a:rPr>
              <a:t>Step 1</a:t>
            </a:r>
            <a:r>
              <a:rPr lang="ru-RU" sz="3600" b="1" dirty="0">
                <a:solidFill>
                  <a:srgbClr val="008000"/>
                </a:solidFill>
                <a:latin typeface="Raleway"/>
                <a:cs typeface="Raleway"/>
              </a:rPr>
              <a:t>: </a:t>
            </a:r>
            <a:r>
              <a:rPr lang="en-US" sz="3600" b="1" dirty="0">
                <a:solidFill>
                  <a:srgbClr val="008000"/>
                </a:solidFill>
                <a:latin typeface="Raleway"/>
                <a:cs typeface="Raleway"/>
              </a:rPr>
              <a:t>A GENTLE DETOX</a:t>
            </a:r>
            <a:endParaRPr lang="ru-RU" sz="3600" b="1" dirty="0">
              <a:solidFill>
                <a:srgbClr val="008000"/>
              </a:solidFill>
              <a:latin typeface="Raleway"/>
              <a:cs typeface="Raleway"/>
            </a:endParaRPr>
          </a:p>
          <a:p>
            <a:pPr>
              <a:defRPr/>
            </a:pPr>
            <a:r>
              <a:rPr lang="en-US" sz="1600" dirty="0">
                <a:solidFill>
                  <a:srgbClr val="008000"/>
                </a:solidFill>
                <a:latin typeface="Raleway"/>
                <a:cs typeface="Raleway"/>
              </a:rPr>
              <a:t>Supports the body’s natural cleansing processes and elimination pathways.*</a:t>
            </a:r>
          </a:p>
          <a:p>
            <a:pPr>
              <a:defRPr/>
            </a:pPr>
            <a:br>
              <a:rPr lang="en-US" sz="1600" dirty="0">
                <a:solidFill>
                  <a:srgbClr val="008000"/>
                </a:solidFill>
                <a:latin typeface="Raleway"/>
                <a:cs typeface="Raleway"/>
              </a:rPr>
            </a:br>
            <a:r>
              <a:rPr lang="en-US" sz="1600" dirty="0">
                <a:solidFill>
                  <a:srgbClr val="008000"/>
                </a:solidFill>
                <a:latin typeface="Raleway"/>
                <a:cs typeface="Raleway"/>
              </a:rPr>
              <a:t>This step helps support the liver, gallbladder, and kidney function already within the normal range.*</a:t>
            </a:r>
            <a:endParaRPr lang="en-US" dirty="0"/>
          </a:p>
          <a:p>
            <a:pPr>
              <a:defRPr/>
            </a:pPr>
            <a:endParaRPr lang="en-US" b="1" baseline="-25000" dirty="0">
              <a:solidFill>
                <a:srgbClr val="008000"/>
              </a:solidFill>
              <a:latin typeface="Raleway"/>
              <a:cs typeface="Raleway"/>
            </a:endParaRPr>
          </a:p>
          <a:p>
            <a:pPr>
              <a:defRPr/>
            </a:pPr>
            <a:endParaRPr lang="ru-RU" b="1" dirty="0">
              <a:solidFill>
                <a:srgbClr val="008000"/>
              </a:solidFill>
              <a:latin typeface="Raleway"/>
              <a:cs typeface="Raleway"/>
            </a:endParaRPr>
          </a:p>
        </p:txBody>
      </p:sp>
      <p:pic>
        <p:nvPicPr>
          <p:cNvPr id="3" name="Рисунок 2"/>
          <p:cNvPicPr>
            <a:picLocks noChangeAspect="1"/>
          </p:cNvPicPr>
          <p:nvPr/>
        </p:nvPicPr>
        <p:blipFill>
          <a:blip r:embed="rId4"/>
          <a:stretch/>
        </p:blipFill>
        <p:spPr bwMode="auto">
          <a:xfrm>
            <a:off x="5937131" y="0"/>
            <a:ext cx="2000967" cy="1859696"/>
          </a:xfrm>
          <a:prstGeom prst="rect">
            <a:avLst/>
          </a:prstGeom>
        </p:spPr>
      </p:pic>
      <p:pic>
        <p:nvPicPr>
          <p:cNvPr id="13" name="Рисунок 12"/>
          <p:cNvPicPr>
            <a:picLocks noChangeAspect="1"/>
          </p:cNvPicPr>
          <p:nvPr/>
        </p:nvPicPr>
        <p:blipFill>
          <a:blip r:embed="rId5"/>
          <a:stretch/>
        </p:blipFill>
        <p:spPr bwMode="auto">
          <a:xfrm>
            <a:off x="4048937" y="3548236"/>
            <a:ext cx="947480" cy="868156"/>
          </a:xfrm>
          <a:prstGeom prst="rect">
            <a:avLst/>
          </a:prstGeom>
        </p:spPr>
      </p:pic>
      <p:pic>
        <p:nvPicPr>
          <p:cNvPr id="14" name="Рисунок 13"/>
          <p:cNvPicPr>
            <a:picLocks noChangeAspect="1"/>
          </p:cNvPicPr>
          <p:nvPr/>
        </p:nvPicPr>
        <p:blipFill>
          <a:blip r:embed="rId6"/>
          <a:stretch/>
        </p:blipFill>
        <p:spPr bwMode="auto">
          <a:xfrm>
            <a:off x="303740" y="3582694"/>
            <a:ext cx="956540" cy="799243"/>
          </a:xfrm>
          <a:prstGeom prst="rect">
            <a:avLst/>
          </a:prstGeom>
        </p:spPr>
      </p:pic>
      <p:pic>
        <p:nvPicPr>
          <p:cNvPr id="15" name="Рисунок 14"/>
          <p:cNvPicPr>
            <a:picLocks noChangeAspect="1"/>
          </p:cNvPicPr>
          <p:nvPr/>
        </p:nvPicPr>
        <p:blipFill>
          <a:blip r:embed="rId7"/>
          <a:stretch/>
        </p:blipFill>
        <p:spPr bwMode="auto">
          <a:xfrm>
            <a:off x="6023215" y="3656410"/>
            <a:ext cx="914400" cy="810491"/>
          </a:xfrm>
          <a:prstGeom prst="rect">
            <a:avLst/>
          </a:prstGeom>
        </p:spPr>
      </p:pic>
      <p:pic>
        <p:nvPicPr>
          <p:cNvPr id="16" name="Рисунок 15"/>
          <p:cNvPicPr>
            <a:picLocks noChangeAspect="1"/>
          </p:cNvPicPr>
          <p:nvPr/>
        </p:nvPicPr>
        <p:blipFill>
          <a:blip r:embed="rId8"/>
          <a:stretch/>
        </p:blipFill>
        <p:spPr bwMode="auto">
          <a:xfrm>
            <a:off x="2257512" y="3604225"/>
            <a:ext cx="958986" cy="825073"/>
          </a:xfrm>
          <a:prstGeom prst="rect">
            <a:avLst/>
          </a:prstGeom>
        </p:spPr>
      </p:pic>
      <p:pic>
        <p:nvPicPr>
          <p:cNvPr id="17" name="Рисунок 16"/>
          <p:cNvPicPr>
            <a:picLocks noChangeAspect="1"/>
          </p:cNvPicPr>
          <p:nvPr/>
        </p:nvPicPr>
        <p:blipFill>
          <a:blip r:embed="rId9"/>
          <a:stretch/>
        </p:blipFill>
        <p:spPr bwMode="auto">
          <a:xfrm>
            <a:off x="5036831" y="3641233"/>
            <a:ext cx="900300" cy="751079"/>
          </a:xfrm>
          <a:prstGeom prst="rect">
            <a:avLst/>
          </a:prstGeom>
        </p:spPr>
      </p:pic>
      <p:pic>
        <p:nvPicPr>
          <p:cNvPr id="19" name="Рисунок 18"/>
          <p:cNvPicPr>
            <a:picLocks noChangeAspect="1"/>
          </p:cNvPicPr>
          <p:nvPr/>
        </p:nvPicPr>
        <p:blipFill>
          <a:blip r:embed="rId10"/>
          <a:stretch/>
        </p:blipFill>
        <p:spPr bwMode="auto">
          <a:xfrm>
            <a:off x="1260281" y="3558153"/>
            <a:ext cx="997230" cy="848323"/>
          </a:xfrm>
          <a:prstGeom prst="rect">
            <a:avLst/>
          </a:prstGeom>
        </p:spPr>
      </p:pic>
      <p:pic>
        <p:nvPicPr>
          <p:cNvPr id="20" name="Рисунок 19"/>
          <p:cNvPicPr>
            <a:picLocks noChangeAspect="1"/>
          </p:cNvPicPr>
          <p:nvPr/>
        </p:nvPicPr>
        <p:blipFill>
          <a:blip r:embed="rId11"/>
          <a:stretch/>
        </p:blipFill>
        <p:spPr bwMode="auto">
          <a:xfrm>
            <a:off x="3216498" y="3604225"/>
            <a:ext cx="812390" cy="812390"/>
          </a:xfrm>
          <a:prstGeom prst="rect">
            <a:avLst/>
          </a:prstGeom>
        </p:spPr>
      </p:pic>
      <p:pic>
        <p:nvPicPr>
          <p:cNvPr id="21" name="Рисунок 20"/>
          <p:cNvPicPr>
            <a:picLocks noChangeAspect="1"/>
          </p:cNvPicPr>
          <p:nvPr/>
        </p:nvPicPr>
        <p:blipFill>
          <a:blip r:embed="rId12"/>
          <a:stretch/>
        </p:blipFill>
        <p:spPr bwMode="auto">
          <a:xfrm>
            <a:off x="7911283" y="3604225"/>
            <a:ext cx="1038646" cy="894389"/>
          </a:xfrm>
          <a:prstGeom prst="rect">
            <a:avLst/>
          </a:prstGeom>
        </p:spPr>
      </p:pic>
      <p:pic>
        <p:nvPicPr>
          <p:cNvPr id="22" name="Рисунок 21"/>
          <p:cNvPicPr>
            <a:picLocks noChangeAspect="1"/>
          </p:cNvPicPr>
          <p:nvPr/>
        </p:nvPicPr>
        <p:blipFill>
          <a:blip r:embed="rId13"/>
          <a:stretch/>
        </p:blipFill>
        <p:spPr bwMode="auto">
          <a:xfrm>
            <a:off x="6980019" y="3625956"/>
            <a:ext cx="958080" cy="857459"/>
          </a:xfrm>
          <a:prstGeom prst="rect">
            <a:avLst/>
          </a:prstGeom>
        </p:spPr>
      </p:pic>
      <p:sp>
        <p:nvSpPr>
          <p:cNvPr id="2" name="TextBox 1">
            <a:extLst>
              <a:ext uri="{FF2B5EF4-FFF2-40B4-BE49-F238E27FC236}">
                <a16:creationId xmlns:a16="http://schemas.microsoft.com/office/drawing/2014/main" id="{62F596CD-3EF6-F24B-2903-57EA1CFE5DBF}"/>
              </a:ext>
            </a:extLst>
          </p:cNvPr>
          <p:cNvSpPr txBox="1"/>
          <p:nvPr/>
        </p:nvSpPr>
        <p:spPr>
          <a:xfrm>
            <a:off x="2634143" y="4689446"/>
            <a:ext cx="6052657" cy="369332"/>
          </a:xfrm>
          <a:prstGeom prst="rect">
            <a:avLst/>
          </a:prstGeom>
          <a:noFill/>
          <a:ln>
            <a:solidFill>
              <a:schemeClr val="tx1"/>
            </a:solidFill>
          </a:ln>
        </p:spPr>
        <p:txBody>
          <a:bodyPr wrap="square" rtlCol="0">
            <a:spAutoFit/>
          </a:bodyPr>
          <a:lstStyle/>
          <a:p>
            <a:r>
              <a:rPr lang="en-US" sz="900" dirty="0"/>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 name="Rectangle 5"/>
          <p:cNvSpPr/>
          <p:nvPr/>
        </p:nvSpPr>
        <p:spPr bwMode="auto">
          <a:xfrm>
            <a:off x="428625" y="819398"/>
            <a:ext cx="8258175" cy="3664496"/>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3600" b="1" dirty="0">
                <a:solidFill>
                  <a:srgbClr val="008000"/>
                </a:solidFill>
                <a:latin typeface="Raleway"/>
                <a:cs typeface="Raleway"/>
              </a:rPr>
              <a:t>Step 2</a:t>
            </a:r>
            <a:r>
              <a:rPr lang="ru-RU" sz="3600" b="1" dirty="0">
                <a:solidFill>
                  <a:srgbClr val="008000"/>
                </a:solidFill>
                <a:latin typeface="Raleway"/>
                <a:cs typeface="Raleway"/>
              </a:rPr>
              <a:t>: </a:t>
            </a:r>
            <a:r>
              <a:rPr lang="en-US" sz="3600" b="1" dirty="0">
                <a:solidFill>
                  <a:srgbClr val="008000"/>
                </a:solidFill>
                <a:latin typeface="Raleway"/>
                <a:cs typeface="Raleway"/>
              </a:rPr>
              <a:t>NORMALIZATION</a:t>
            </a:r>
            <a:endParaRPr lang="ru-RU" sz="3600" b="1" dirty="0">
              <a:solidFill>
                <a:srgbClr val="008000"/>
              </a:solidFill>
              <a:latin typeface="Raleway"/>
              <a:cs typeface="Raleway"/>
            </a:endParaRPr>
          </a:p>
          <a:p>
            <a:pPr>
              <a:defRPr/>
            </a:pPr>
            <a:r>
              <a:rPr lang="en-US" sz="1600" dirty="0">
                <a:solidFill>
                  <a:srgbClr val="008000"/>
                </a:solidFill>
                <a:latin typeface="Raleway"/>
                <a:cs typeface="Raleway"/>
              </a:rPr>
              <a:t>Helps maintain healthy gut flora.*</a:t>
            </a:r>
            <a:br>
              <a:rPr lang="en-US" sz="1600" dirty="0">
                <a:solidFill>
                  <a:srgbClr val="008000"/>
                </a:solidFill>
                <a:latin typeface="Raleway"/>
                <a:cs typeface="Raleway"/>
              </a:rPr>
            </a:br>
            <a:r>
              <a:rPr lang="en-US" sz="1600" dirty="0">
                <a:solidFill>
                  <a:srgbClr val="008000"/>
                </a:solidFill>
                <a:latin typeface="Raleway"/>
                <a:cs typeface="Raleway"/>
              </a:rPr>
              <a:t>Supports digestion and nutrient absorption.*</a:t>
            </a:r>
            <a:br>
              <a:rPr lang="en-US" sz="1600" dirty="0">
                <a:solidFill>
                  <a:srgbClr val="008000"/>
                </a:solidFill>
                <a:latin typeface="Raleway"/>
                <a:cs typeface="Raleway"/>
              </a:rPr>
            </a:br>
            <a:r>
              <a:rPr lang="en-US" sz="1600" dirty="0">
                <a:solidFill>
                  <a:srgbClr val="008000"/>
                </a:solidFill>
                <a:latin typeface="Raleway"/>
                <a:cs typeface="Raleway"/>
              </a:rPr>
              <a:t>Supports normal secretory function of the gut.*</a:t>
            </a:r>
            <a:endParaRPr dirty="0"/>
          </a:p>
        </p:txBody>
      </p:sp>
      <p:pic>
        <p:nvPicPr>
          <p:cNvPr id="2" name="Рисунок 1"/>
          <p:cNvPicPr>
            <a:picLocks noChangeAspect="1"/>
          </p:cNvPicPr>
          <p:nvPr/>
        </p:nvPicPr>
        <p:blipFill>
          <a:blip r:embed="rId3"/>
          <a:stretch/>
        </p:blipFill>
        <p:spPr bwMode="auto">
          <a:xfrm>
            <a:off x="6031033" y="819398"/>
            <a:ext cx="2655767" cy="1719439"/>
          </a:xfrm>
          <a:prstGeom prst="rect">
            <a:avLst/>
          </a:prstGeom>
        </p:spPr>
      </p:pic>
      <p:pic>
        <p:nvPicPr>
          <p:cNvPr id="3" name="Рисунок 2"/>
          <p:cNvPicPr>
            <a:picLocks noChangeAspect="1"/>
          </p:cNvPicPr>
          <p:nvPr/>
        </p:nvPicPr>
        <p:blipFill>
          <a:blip r:embed="rId4"/>
          <a:stretch/>
        </p:blipFill>
        <p:spPr bwMode="auto">
          <a:xfrm>
            <a:off x="489155" y="3785739"/>
            <a:ext cx="985838" cy="823722"/>
          </a:xfrm>
          <a:prstGeom prst="rect">
            <a:avLst/>
          </a:prstGeom>
        </p:spPr>
      </p:pic>
      <p:pic>
        <p:nvPicPr>
          <p:cNvPr id="4" name="Рисунок 3"/>
          <p:cNvPicPr>
            <a:picLocks noChangeAspect="1"/>
          </p:cNvPicPr>
          <p:nvPr/>
        </p:nvPicPr>
        <p:blipFill>
          <a:blip r:embed="rId5"/>
          <a:stretch/>
        </p:blipFill>
        <p:spPr bwMode="auto">
          <a:xfrm>
            <a:off x="1446946" y="3779923"/>
            <a:ext cx="1046871" cy="890550"/>
          </a:xfrm>
          <a:prstGeom prst="rect">
            <a:avLst/>
          </a:prstGeom>
        </p:spPr>
      </p:pic>
      <p:pic>
        <p:nvPicPr>
          <p:cNvPr id="5" name="Рисунок 4"/>
          <p:cNvPicPr>
            <a:picLocks noChangeAspect="1"/>
          </p:cNvPicPr>
          <p:nvPr/>
        </p:nvPicPr>
        <p:blipFill>
          <a:blip r:embed="rId6"/>
          <a:stretch/>
        </p:blipFill>
        <p:spPr bwMode="auto">
          <a:xfrm>
            <a:off x="2536986" y="3788919"/>
            <a:ext cx="979364" cy="842605"/>
          </a:xfrm>
          <a:prstGeom prst="rect">
            <a:avLst/>
          </a:prstGeom>
        </p:spPr>
      </p:pic>
      <p:pic>
        <p:nvPicPr>
          <p:cNvPr id="6" name="Рисунок 5"/>
          <p:cNvPicPr>
            <a:picLocks noChangeAspect="1"/>
          </p:cNvPicPr>
          <p:nvPr/>
        </p:nvPicPr>
        <p:blipFill>
          <a:blip r:embed="rId7"/>
          <a:stretch/>
        </p:blipFill>
        <p:spPr bwMode="auto">
          <a:xfrm>
            <a:off x="3516350" y="3783897"/>
            <a:ext cx="1041362" cy="901266"/>
          </a:xfrm>
          <a:prstGeom prst="rect">
            <a:avLst/>
          </a:prstGeom>
        </p:spPr>
      </p:pic>
      <p:pic>
        <p:nvPicPr>
          <p:cNvPr id="7" name="Рисунок 6"/>
          <p:cNvPicPr>
            <a:picLocks noChangeAspect="1"/>
          </p:cNvPicPr>
          <p:nvPr/>
        </p:nvPicPr>
        <p:blipFill>
          <a:blip r:embed="rId8"/>
          <a:stretch/>
        </p:blipFill>
        <p:spPr bwMode="auto">
          <a:xfrm>
            <a:off x="4557712" y="3754337"/>
            <a:ext cx="1046933" cy="936476"/>
          </a:xfrm>
          <a:prstGeom prst="rect">
            <a:avLst/>
          </a:prstGeom>
        </p:spPr>
      </p:pic>
      <p:pic>
        <p:nvPicPr>
          <p:cNvPr id="8" name="Рисунок 7"/>
          <p:cNvPicPr>
            <a:picLocks noChangeAspect="1"/>
          </p:cNvPicPr>
          <p:nvPr/>
        </p:nvPicPr>
        <p:blipFill>
          <a:blip r:embed="rId9"/>
          <a:stretch/>
        </p:blipFill>
        <p:spPr bwMode="auto">
          <a:xfrm>
            <a:off x="5692692" y="3817318"/>
            <a:ext cx="1046837" cy="893979"/>
          </a:xfrm>
          <a:prstGeom prst="rect">
            <a:avLst/>
          </a:prstGeom>
        </p:spPr>
      </p:pic>
      <p:sp>
        <p:nvSpPr>
          <p:cNvPr id="10" name="TextBox 9">
            <a:extLst>
              <a:ext uri="{FF2B5EF4-FFF2-40B4-BE49-F238E27FC236}">
                <a16:creationId xmlns:a16="http://schemas.microsoft.com/office/drawing/2014/main" id="{CEF8CE32-118D-B4FD-0D21-15E8C0120EB4}"/>
              </a:ext>
            </a:extLst>
          </p:cNvPr>
          <p:cNvSpPr txBox="1"/>
          <p:nvPr/>
        </p:nvSpPr>
        <p:spPr>
          <a:xfrm>
            <a:off x="6853806" y="3959604"/>
            <a:ext cx="2189526" cy="584775"/>
          </a:xfrm>
          <a:prstGeom prst="rect">
            <a:avLst/>
          </a:prstGeom>
          <a:noFill/>
          <a:ln>
            <a:solidFill>
              <a:schemeClr val="tx1"/>
            </a:solidFill>
          </a:ln>
        </p:spPr>
        <p:txBody>
          <a:bodyPr wrap="square" rtlCol="0">
            <a:spAutoFit/>
          </a:bodyPr>
          <a:lstStyle/>
          <a:p>
            <a:r>
              <a:rPr lang="en-US" sz="800" dirty="0"/>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Рисунок 1"/>
          <p:cNvPicPr>
            <a:picLocks noChangeAspect="1"/>
          </p:cNvPicPr>
          <p:nvPr/>
        </p:nvPicPr>
        <p:blipFill>
          <a:blip r:embed="rId3"/>
          <a:stretch/>
        </p:blipFill>
        <p:spPr bwMode="auto">
          <a:xfrm>
            <a:off x="6484197" y="2411086"/>
            <a:ext cx="2202602" cy="2202602"/>
          </a:xfrm>
          <a:prstGeom prst="rect">
            <a:avLst/>
          </a:prstGeom>
        </p:spPr>
      </p:pic>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 name="Rectangle 5"/>
          <p:cNvSpPr/>
          <p:nvPr/>
        </p:nvSpPr>
        <p:spPr bwMode="auto">
          <a:xfrm>
            <a:off x="428625" y="196373"/>
            <a:ext cx="8258175" cy="3664496"/>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3600" b="1" dirty="0">
                <a:solidFill>
                  <a:srgbClr val="008000"/>
                </a:solidFill>
                <a:latin typeface="Raleway"/>
                <a:cs typeface="Raleway"/>
              </a:rPr>
              <a:t>Step 3</a:t>
            </a:r>
            <a:r>
              <a:rPr lang="ru-RU" sz="3600" b="1" dirty="0">
                <a:solidFill>
                  <a:srgbClr val="008000"/>
                </a:solidFill>
                <a:latin typeface="Raleway"/>
                <a:cs typeface="Raleway"/>
              </a:rPr>
              <a:t>: </a:t>
            </a:r>
            <a:r>
              <a:rPr lang="en-US" sz="3600" b="1" dirty="0">
                <a:solidFill>
                  <a:srgbClr val="008000"/>
                </a:solidFill>
                <a:latin typeface="Raleway"/>
                <a:cs typeface="Raleway"/>
              </a:rPr>
              <a:t>RESTORATION</a:t>
            </a:r>
            <a:endParaRPr lang="ru-RU" sz="3600" b="1" dirty="0">
              <a:solidFill>
                <a:srgbClr val="008000"/>
              </a:solidFill>
              <a:latin typeface="Raleway"/>
              <a:cs typeface="Raleway"/>
            </a:endParaRPr>
          </a:p>
          <a:p>
            <a:pPr>
              <a:defRPr/>
            </a:pPr>
            <a:r>
              <a:rPr lang="en-US" sz="1600" dirty="0">
                <a:solidFill>
                  <a:srgbClr val="008000"/>
                </a:solidFill>
                <a:latin typeface="Raleway"/>
                <a:cs typeface="Raleway"/>
              </a:rPr>
              <a:t>Helps maintain healthy digestive function.*</a:t>
            </a:r>
            <a:br>
              <a:rPr lang="en-US" sz="1600" dirty="0">
                <a:solidFill>
                  <a:srgbClr val="008000"/>
                </a:solidFill>
                <a:latin typeface="Raleway"/>
                <a:cs typeface="Raleway"/>
              </a:rPr>
            </a:br>
            <a:r>
              <a:rPr lang="en-US" sz="1600" dirty="0">
                <a:solidFill>
                  <a:srgbClr val="008000"/>
                </a:solidFill>
                <a:latin typeface="Raleway"/>
                <a:cs typeface="Raleway"/>
              </a:rPr>
              <a:t>Supports a healthy balance of gut flora.*</a:t>
            </a:r>
            <a:br>
              <a:rPr lang="en-US" sz="1600" dirty="0">
                <a:solidFill>
                  <a:srgbClr val="008000"/>
                </a:solidFill>
                <a:latin typeface="Raleway"/>
                <a:cs typeface="Raleway"/>
              </a:rPr>
            </a:br>
            <a:r>
              <a:rPr lang="en-US" sz="1600" dirty="0">
                <a:solidFill>
                  <a:srgbClr val="008000"/>
                </a:solidFill>
                <a:latin typeface="Raleway"/>
                <a:cs typeface="Raleway"/>
              </a:rPr>
              <a:t>Supports the body’s balance of vitamins, minerals, and metabolic processes.*</a:t>
            </a:r>
          </a:p>
          <a:p>
            <a:pPr>
              <a:defRPr/>
            </a:pPr>
            <a:endParaRPr dirty="0"/>
          </a:p>
        </p:txBody>
      </p:sp>
      <p:pic>
        <p:nvPicPr>
          <p:cNvPr id="5" name="Рисунок 4"/>
          <p:cNvPicPr>
            <a:picLocks noChangeAspect="1"/>
          </p:cNvPicPr>
          <p:nvPr/>
        </p:nvPicPr>
        <p:blipFill>
          <a:blip r:embed="rId4"/>
          <a:stretch/>
        </p:blipFill>
        <p:spPr bwMode="auto">
          <a:xfrm>
            <a:off x="1301550" y="3678145"/>
            <a:ext cx="998015" cy="828046"/>
          </a:xfrm>
          <a:prstGeom prst="rect">
            <a:avLst/>
          </a:prstGeom>
        </p:spPr>
      </p:pic>
      <p:pic>
        <p:nvPicPr>
          <p:cNvPr id="6" name="Рисунок 5"/>
          <p:cNvPicPr>
            <a:picLocks noChangeAspect="1"/>
          </p:cNvPicPr>
          <p:nvPr/>
        </p:nvPicPr>
        <p:blipFill>
          <a:blip r:embed="rId5"/>
          <a:stretch/>
        </p:blipFill>
        <p:spPr bwMode="auto">
          <a:xfrm>
            <a:off x="3304516" y="3721909"/>
            <a:ext cx="1079579" cy="903833"/>
          </a:xfrm>
          <a:prstGeom prst="rect">
            <a:avLst/>
          </a:prstGeom>
        </p:spPr>
      </p:pic>
      <p:pic>
        <p:nvPicPr>
          <p:cNvPr id="7" name="Рисунок 6"/>
          <p:cNvPicPr>
            <a:picLocks noChangeAspect="1"/>
          </p:cNvPicPr>
          <p:nvPr/>
        </p:nvPicPr>
        <p:blipFill>
          <a:blip r:embed="rId6"/>
          <a:stretch/>
        </p:blipFill>
        <p:spPr bwMode="auto">
          <a:xfrm>
            <a:off x="377125" y="3722645"/>
            <a:ext cx="931292" cy="792133"/>
          </a:xfrm>
          <a:prstGeom prst="rect">
            <a:avLst/>
          </a:prstGeom>
        </p:spPr>
      </p:pic>
      <p:pic>
        <p:nvPicPr>
          <p:cNvPr id="8" name="Рисунок 7"/>
          <p:cNvPicPr>
            <a:picLocks noChangeAspect="1"/>
          </p:cNvPicPr>
          <p:nvPr/>
        </p:nvPicPr>
        <p:blipFill>
          <a:blip r:embed="rId7"/>
          <a:stretch/>
        </p:blipFill>
        <p:spPr bwMode="auto">
          <a:xfrm>
            <a:off x="1413775" y="2796721"/>
            <a:ext cx="829543" cy="829543"/>
          </a:xfrm>
          <a:prstGeom prst="rect">
            <a:avLst/>
          </a:prstGeom>
        </p:spPr>
      </p:pic>
      <p:pic>
        <p:nvPicPr>
          <p:cNvPr id="9" name="Рисунок 8"/>
          <p:cNvPicPr>
            <a:picLocks noChangeAspect="1"/>
          </p:cNvPicPr>
          <p:nvPr/>
        </p:nvPicPr>
        <p:blipFill>
          <a:blip r:embed="rId8"/>
          <a:stretch/>
        </p:blipFill>
        <p:spPr bwMode="auto">
          <a:xfrm>
            <a:off x="4383445" y="3641795"/>
            <a:ext cx="859253" cy="931811"/>
          </a:xfrm>
          <a:prstGeom prst="rect">
            <a:avLst/>
          </a:prstGeom>
        </p:spPr>
      </p:pic>
      <p:pic>
        <p:nvPicPr>
          <p:cNvPr id="10" name="Рисунок 9"/>
          <p:cNvPicPr>
            <a:picLocks noChangeAspect="1"/>
          </p:cNvPicPr>
          <p:nvPr/>
        </p:nvPicPr>
        <p:blipFill>
          <a:blip r:embed="rId9"/>
          <a:stretch/>
        </p:blipFill>
        <p:spPr bwMode="auto">
          <a:xfrm>
            <a:off x="2299565" y="2736906"/>
            <a:ext cx="928665" cy="850916"/>
          </a:xfrm>
          <a:prstGeom prst="rect">
            <a:avLst/>
          </a:prstGeom>
        </p:spPr>
      </p:pic>
      <p:pic>
        <p:nvPicPr>
          <p:cNvPr id="11" name="Рисунок 10"/>
          <p:cNvPicPr>
            <a:picLocks noChangeAspect="1"/>
          </p:cNvPicPr>
          <p:nvPr/>
        </p:nvPicPr>
        <p:blipFill>
          <a:blip r:embed="rId10"/>
          <a:stretch/>
        </p:blipFill>
        <p:spPr bwMode="auto">
          <a:xfrm>
            <a:off x="328014" y="2796721"/>
            <a:ext cx="1029515" cy="860216"/>
          </a:xfrm>
          <a:prstGeom prst="rect">
            <a:avLst/>
          </a:prstGeom>
        </p:spPr>
      </p:pic>
      <p:pic>
        <p:nvPicPr>
          <p:cNvPr id="3" name="Рисунок 2"/>
          <p:cNvPicPr>
            <a:picLocks noChangeAspect="1"/>
          </p:cNvPicPr>
          <p:nvPr/>
        </p:nvPicPr>
        <p:blipFill>
          <a:blip r:embed="rId11"/>
          <a:stretch/>
        </p:blipFill>
        <p:spPr bwMode="auto">
          <a:xfrm>
            <a:off x="3304516" y="2751724"/>
            <a:ext cx="995054" cy="890070"/>
          </a:xfrm>
          <a:prstGeom prst="rect">
            <a:avLst/>
          </a:prstGeom>
        </p:spPr>
      </p:pic>
      <p:pic>
        <p:nvPicPr>
          <p:cNvPr id="4098" name="Picture 2"/>
          <p:cNvPicPr>
            <a:picLocks noChangeAspect="1" noChangeArrowheads="1"/>
          </p:cNvPicPr>
          <p:nvPr/>
        </p:nvPicPr>
        <p:blipFill>
          <a:blip r:embed="rId12"/>
          <a:stretch/>
        </p:blipFill>
        <p:spPr bwMode="auto">
          <a:xfrm>
            <a:off x="4333616" y="2751421"/>
            <a:ext cx="993775" cy="847725"/>
          </a:xfrm>
          <a:prstGeom prst="rect">
            <a:avLst/>
          </a:prstGeom>
          <a:noFill/>
          <a:ln>
            <a:noFill/>
          </a:ln>
          <a:effectLst/>
        </p:spPr>
      </p:pic>
      <p:pic>
        <p:nvPicPr>
          <p:cNvPr id="4" name="Рисунок 3"/>
          <p:cNvPicPr>
            <a:picLocks noChangeAspect="1"/>
          </p:cNvPicPr>
          <p:nvPr/>
        </p:nvPicPr>
        <p:blipFill>
          <a:blip r:embed="rId13"/>
          <a:stretch/>
        </p:blipFill>
        <p:spPr bwMode="auto">
          <a:xfrm>
            <a:off x="2355544" y="3703293"/>
            <a:ext cx="906966" cy="881297"/>
          </a:xfrm>
          <a:prstGeom prst="rect">
            <a:avLst/>
          </a:prstGeom>
        </p:spPr>
      </p:pic>
      <p:sp>
        <p:nvSpPr>
          <p:cNvPr id="13" name="TextBox 12">
            <a:extLst>
              <a:ext uri="{FF2B5EF4-FFF2-40B4-BE49-F238E27FC236}">
                <a16:creationId xmlns:a16="http://schemas.microsoft.com/office/drawing/2014/main" id="{1CFB0849-F7F3-20C3-6B14-B49C30CD44BC}"/>
              </a:ext>
            </a:extLst>
          </p:cNvPr>
          <p:cNvSpPr txBox="1"/>
          <p:nvPr/>
        </p:nvSpPr>
        <p:spPr>
          <a:xfrm>
            <a:off x="5327391" y="4573606"/>
            <a:ext cx="3732719" cy="338554"/>
          </a:xfrm>
          <a:prstGeom prst="rect">
            <a:avLst/>
          </a:prstGeom>
          <a:noFill/>
          <a:ln>
            <a:solidFill>
              <a:schemeClr val="tx1"/>
            </a:solidFill>
          </a:ln>
        </p:spPr>
        <p:txBody>
          <a:bodyPr wrap="square" rtlCol="0">
            <a:spAutoFit/>
          </a:bodyPr>
          <a:lstStyle/>
          <a:p>
            <a:r>
              <a:rPr lang="en-US" sz="800" dirty="0"/>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 name="Группа 4"/>
          <p:cNvGrpSpPr/>
          <p:nvPr/>
        </p:nvGrpSpPr>
        <p:grpSpPr bwMode="auto">
          <a:xfrm>
            <a:off x="-3" y="3319099"/>
            <a:ext cx="9144001" cy="1877071"/>
            <a:chOff x="-1" y="3266429"/>
            <a:chExt cx="9144001" cy="1877071"/>
          </a:xfrm>
        </p:grpSpPr>
        <p:pic>
          <p:nvPicPr>
            <p:cNvPr id="8" name="Рисунок 7"/>
            <p:cNvPicPr>
              <a:picLocks noChangeAspect="1"/>
            </p:cNvPicPr>
            <p:nvPr/>
          </p:nvPicPr>
          <p:blipFill>
            <a:blip r:embed="rId3"/>
            <a:stretch/>
          </p:blipFill>
          <p:spPr bwMode="auto">
            <a:xfrm flipH="1">
              <a:off x="0" y="4761903"/>
              <a:ext cx="9143999" cy="381597"/>
            </a:xfrm>
            <a:prstGeom prst="rect">
              <a:avLst/>
            </a:prstGeom>
          </p:spPr>
        </p:pic>
        <p:pic>
          <p:nvPicPr>
            <p:cNvPr id="9" name="Рисунок 8"/>
            <p:cNvPicPr>
              <a:picLocks noChangeAspect="1"/>
            </p:cNvPicPr>
            <p:nvPr/>
          </p:nvPicPr>
          <p:blipFill>
            <a:blip r:embed="rId3"/>
            <a:stretch/>
          </p:blipFill>
          <p:spPr bwMode="auto">
            <a:xfrm flipH="1">
              <a:off x="1" y="4380306"/>
              <a:ext cx="9143999" cy="381597"/>
            </a:xfrm>
            <a:prstGeom prst="rect">
              <a:avLst/>
            </a:prstGeom>
          </p:spPr>
        </p:pic>
        <p:pic>
          <p:nvPicPr>
            <p:cNvPr id="10" name="Рисунок 9"/>
            <p:cNvPicPr>
              <a:picLocks noChangeAspect="1"/>
            </p:cNvPicPr>
            <p:nvPr/>
          </p:nvPicPr>
          <p:blipFill>
            <a:blip r:embed="rId3"/>
            <a:stretch/>
          </p:blipFill>
          <p:spPr bwMode="auto">
            <a:xfrm flipH="1">
              <a:off x="1" y="3998709"/>
              <a:ext cx="9143999" cy="381597"/>
            </a:xfrm>
            <a:prstGeom prst="rect">
              <a:avLst/>
            </a:prstGeom>
          </p:spPr>
        </p:pic>
        <p:pic>
          <p:nvPicPr>
            <p:cNvPr id="11" name="Рисунок 10"/>
            <p:cNvPicPr>
              <a:picLocks noChangeAspect="1"/>
            </p:cNvPicPr>
            <p:nvPr/>
          </p:nvPicPr>
          <p:blipFill>
            <a:blip r:embed="rId3"/>
            <a:stretch/>
          </p:blipFill>
          <p:spPr bwMode="auto">
            <a:xfrm flipH="1">
              <a:off x="-1" y="3632184"/>
              <a:ext cx="9143999" cy="381597"/>
            </a:xfrm>
            <a:prstGeom prst="rect">
              <a:avLst/>
            </a:prstGeom>
          </p:spPr>
        </p:pic>
        <p:pic>
          <p:nvPicPr>
            <p:cNvPr id="12" name="Рисунок 11"/>
            <p:cNvPicPr>
              <a:picLocks noChangeAspect="1"/>
            </p:cNvPicPr>
            <p:nvPr/>
          </p:nvPicPr>
          <p:blipFill>
            <a:blip r:embed="rId3"/>
            <a:stretch/>
          </p:blipFill>
          <p:spPr bwMode="auto">
            <a:xfrm flipH="1">
              <a:off x="1" y="3266429"/>
              <a:ext cx="9143999" cy="381597"/>
            </a:xfrm>
            <a:prstGeom prst="rect">
              <a:avLst/>
            </a:prstGeom>
          </p:spPr>
        </p:pic>
      </p:grpSp>
      <p:pic>
        <p:nvPicPr>
          <p:cNvPr id="33" name="Изображение 17" descr="CC_Logo_Green.eps"/>
          <p:cNvPicPr>
            <a:picLocks noChangeAspect="1"/>
          </p:cNvPicPr>
          <p:nvPr/>
        </p:nvPicPr>
        <p:blipFill>
          <a:blip r:embed="rId4">
            <a:biLevel thresh="50000"/>
          </a:blip>
          <a:stretch/>
        </p:blipFill>
        <p:spPr bwMode="auto">
          <a:xfrm>
            <a:off x="8072305" y="145109"/>
            <a:ext cx="515154" cy="340666"/>
          </a:xfrm>
          <a:prstGeom prst="rect">
            <a:avLst/>
          </a:prstGeom>
          <a:noFill/>
          <a:ln>
            <a:noFill/>
          </a:ln>
        </p:spPr>
      </p:pic>
      <p:pic>
        <p:nvPicPr>
          <p:cNvPr id="3" name="Рисунок 2"/>
          <p:cNvPicPr>
            <a:picLocks noChangeAspect="1"/>
          </p:cNvPicPr>
          <p:nvPr/>
        </p:nvPicPr>
        <p:blipFill>
          <a:blip r:embed="rId5"/>
          <a:srcRect t="-1" b="6858"/>
          <a:stretch/>
        </p:blipFill>
        <p:spPr bwMode="auto">
          <a:xfrm>
            <a:off x="3397757" y="419708"/>
            <a:ext cx="2363844" cy="2846721"/>
          </a:xfrm>
          <a:prstGeom prst="rect">
            <a:avLst/>
          </a:prstGeom>
        </p:spPr>
      </p:pic>
      <p:sp>
        <p:nvSpPr>
          <p:cNvPr id="6" name="Выноска-облако 5"/>
          <p:cNvSpPr/>
          <p:nvPr/>
        </p:nvSpPr>
        <p:spPr bwMode="auto">
          <a:xfrm flipH="1">
            <a:off x="384483" y="315442"/>
            <a:ext cx="2885491" cy="1942108"/>
          </a:xfrm>
          <a:prstGeom prst="cloudCallout">
            <a:avLst>
              <a:gd name="adj1" fmla="val -69735"/>
              <a:gd name="adj2" fmla="val -2245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sp>
        <p:nvSpPr>
          <p:cNvPr id="7" name="TextBox 6"/>
          <p:cNvSpPr txBox="1"/>
          <p:nvPr/>
        </p:nvSpPr>
        <p:spPr bwMode="auto">
          <a:xfrm>
            <a:off x="823522" y="683082"/>
            <a:ext cx="2653748" cy="523220"/>
          </a:xfrm>
          <a:prstGeom prst="rect">
            <a:avLst/>
          </a:prstGeom>
          <a:noFill/>
        </p:spPr>
        <p:txBody>
          <a:bodyPr wrap="square" rtlCol="0">
            <a:spAutoFit/>
          </a:bodyPr>
          <a:lstStyle/>
          <a:p>
            <a:pPr>
              <a:defRPr/>
            </a:pPr>
            <a:r>
              <a:rPr lang="en-US" sz="1400" b="1" dirty="0">
                <a:solidFill>
                  <a:srgbClr val="C00000"/>
                </a:solidFill>
                <a:latin typeface="Raleway"/>
              </a:rPr>
              <a:t>“All disease</a:t>
            </a:r>
            <a:br>
              <a:rPr lang="en-US" sz="1400" b="1" dirty="0">
                <a:solidFill>
                  <a:srgbClr val="C00000"/>
                </a:solidFill>
                <a:latin typeface="Raleway"/>
              </a:rPr>
            </a:br>
            <a:r>
              <a:rPr lang="en-US" sz="1400" b="1" dirty="0">
                <a:solidFill>
                  <a:srgbClr val="C00000"/>
                </a:solidFill>
                <a:latin typeface="Raleway"/>
              </a:rPr>
              <a:t>begins in the gut”</a:t>
            </a:r>
            <a:r>
              <a:rPr lang="en-US" sz="1400" dirty="0">
                <a:solidFill>
                  <a:srgbClr val="C00000"/>
                </a:solidFill>
              </a:rPr>
              <a:t> † </a:t>
            </a:r>
            <a:r>
              <a:rPr lang="en-US" sz="1400" b="1" dirty="0">
                <a:solidFill>
                  <a:srgbClr val="C00000"/>
                </a:solidFill>
                <a:latin typeface="Raleway"/>
              </a:rPr>
              <a:t>*</a:t>
            </a:r>
            <a:endParaRPr lang="ru-RU" sz="1400" b="1" dirty="0">
              <a:solidFill>
                <a:srgbClr val="C00000"/>
              </a:solidFill>
              <a:latin typeface="Raleway"/>
            </a:endParaRPr>
          </a:p>
        </p:txBody>
      </p:sp>
      <p:sp>
        <p:nvSpPr>
          <p:cNvPr id="2" name="TextBox 1"/>
          <p:cNvSpPr txBox="1"/>
          <p:nvPr/>
        </p:nvSpPr>
        <p:spPr bwMode="auto">
          <a:xfrm>
            <a:off x="5561447" y="3527787"/>
            <a:ext cx="3344115" cy="923330"/>
          </a:xfrm>
          <a:prstGeom prst="rect">
            <a:avLst/>
          </a:prstGeom>
          <a:noFill/>
        </p:spPr>
        <p:txBody>
          <a:bodyPr wrap="square" rtlCol="0">
            <a:spAutoFit/>
          </a:bodyPr>
          <a:lstStyle/>
          <a:p>
            <a:pPr>
              <a:defRPr/>
            </a:pPr>
            <a:r>
              <a:rPr lang="en-US" dirty="0">
                <a:solidFill>
                  <a:schemeClr val="bg2">
                    <a:lumMod val="25000"/>
                  </a:schemeClr>
                </a:solidFill>
              </a:rPr>
              <a:t>†</a:t>
            </a:r>
            <a:r>
              <a:rPr lang="en-US" dirty="0">
                <a:solidFill>
                  <a:schemeClr val="bg2">
                    <a:lumMod val="25000"/>
                  </a:schemeClr>
                </a:solidFill>
                <a:latin typeface="Raleway"/>
              </a:rPr>
              <a:t>H</a:t>
            </a:r>
            <a:r>
              <a:rPr lang="en-US" dirty="0">
                <a:solidFill>
                  <a:schemeClr val="accent1"/>
                </a:solidFill>
                <a:latin typeface="Raleway"/>
              </a:rPr>
              <a:t>ippocrates believed that human health is directly connected to gut function.</a:t>
            </a:r>
            <a:endParaRPr lang="ru-RU" dirty="0">
              <a:solidFill>
                <a:schemeClr val="accent1"/>
              </a:solidFill>
              <a:latin typeface="Raleway"/>
            </a:endParaRPr>
          </a:p>
        </p:txBody>
      </p:sp>
      <p:pic>
        <p:nvPicPr>
          <p:cNvPr id="14" name="Изображение 17" descr="CC_Logo_Green.eps"/>
          <p:cNvPicPr>
            <a:picLocks noChangeAspect="1"/>
          </p:cNvPicPr>
          <p:nvPr/>
        </p:nvPicPr>
        <p:blipFill>
          <a:blip r:embed="rId4"/>
          <a:stretch/>
        </p:blipFill>
        <p:spPr bwMode="auto">
          <a:xfrm>
            <a:off x="8086196" y="344015"/>
            <a:ext cx="689688" cy="456083"/>
          </a:xfrm>
          <a:prstGeom prst="rect">
            <a:avLst/>
          </a:prstGeom>
          <a:noFill/>
          <a:ln>
            <a:noFill/>
          </a:ln>
        </p:spPr>
      </p:pic>
      <p:sp>
        <p:nvSpPr>
          <p:cNvPr id="13" name="TextBox 12">
            <a:extLst>
              <a:ext uri="{FF2B5EF4-FFF2-40B4-BE49-F238E27FC236}">
                <a16:creationId xmlns:a16="http://schemas.microsoft.com/office/drawing/2014/main" id="{03E4CF23-6A13-62AF-AED4-7B96039DC8D2}"/>
              </a:ext>
            </a:extLst>
          </p:cNvPr>
          <p:cNvSpPr txBox="1"/>
          <p:nvPr/>
        </p:nvSpPr>
        <p:spPr>
          <a:xfrm>
            <a:off x="167780" y="4588778"/>
            <a:ext cx="5025005" cy="369332"/>
          </a:xfrm>
          <a:prstGeom prst="rect">
            <a:avLst/>
          </a:prstGeom>
          <a:noFill/>
          <a:ln>
            <a:solidFill>
              <a:schemeClr val="tx1"/>
            </a:solidFill>
          </a:ln>
        </p:spPr>
        <p:txBody>
          <a:bodyPr wrap="square" rtlCol="0">
            <a:spAutoFit/>
          </a:bodyPr>
          <a:lstStyle/>
          <a:p>
            <a:r>
              <a:rPr lang="en-US" sz="900" dirty="0"/>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Рисунок 9"/>
          <p:cNvPicPr>
            <a:picLocks noChangeAspect="1"/>
          </p:cNvPicPr>
          <p:nvPr/>
        </p:nvPicPr>
        <p:blipFill>
          <a:blip r:embed="rId3"/>
          <a:stretch/>
        </p:blipFill>
        <p:spPr bwMode="auto">
          <a:xfrm>
            <a:off x="1132962" y="661119"/>
            <a:ext cx="2981838" cy="3137142"/>
          </a:xfrm>
          <a:prstGeom prst="rect">
            <a:avLst/>
          </a:prstGeom>
        </p:spPr>
      </p:pic>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pic>
        <p:nvPicPr>
          <p:cNvPr id="23" name="Изображение 22" descr="CC_Logo_White.eps"/>
          <p:cNvPicPr>
            <a:picLocks noChangeAspect="1"/>
          </p:cNvPicPr>
          <p:nvPr/>
        </p:nvPicPr>
        <p:blipFill>
          <a:blip r:embed="rId4"/>
          <a:stretch/>
        </p:blipFill>
        <p:spPr bwMode="auto">
          <a:xfrm>
            <a:off x="8143801" y="352586"/>
            <a:ext cx="466562" cy="308533"/>
          </a:xfrm>
          <a:prstGeom prst="rect">
            <a:avLst/>
          </a:prstGeom>
        </p:spPr>
      </p:pic>
      <p:sp>
        <p:nvSpPr>
          <p:cNvPr id="12" name="Rectangle 5"/>
          <p:cNvSpPr/>
          <p:nvPr/>
        </p:nvSpPr>
        <p:spPr bwMode="auto">
          <a:xfrm>
            <a:off x="428625" y="3933824"/>
            <a:ext cx="8258175" cy="5500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dirty="0">
                <a:solidFill>
                  <a:srgbClr val="008000"/>
                </a:solidFill>
                <a:latin typeface="Raleway"/>
                <a:cs typeface="Raleway"/>
              </a:rPr>
              <a:t>HIGH QUALITY H2O IS ESSENTIAL FOR DETOX</a:t>
            </a:r>
            <a:br>
              <a:rPr lang="en-US" b="1" dirty="0">
                <a:solidFill>
                  <a:srgbClr val="008000"/>
                </a:solidFill>
                <a:latin typeface="Raleway"/>
                <a:cs typeface="Raleway"/>
              </a:rPr>
            </a:br>
            <a:r>
              <a:rPr lang="en-US" sz="1200" b="1" dirty="0">
                <a:solidFill>
                  <a:srgbClr val="F4A32C"/>
                </a:solidFill>
                <a:latin typeface="Raleway"/>
                <a:cs typeface="Raleway"/>
              </a:rPr>
              <a:t>The mineral composition of Coral-Mine supports your system throughout the entire program.*</a:t>
            </a:r>
            <a:endParaRPr lang="ru-RU" sz="1200" b="1" dirty="0">
              <a:solidFill>
                <a:srgbClr val="C00000"/>
              </a:solidFill>
              <a:latin typeface="Raleway"/>
              <a:cs typeface="Raleway"/>
            </a:endParaRPr>
          </a:p>
        </p:txBody>
      </p:sp>
      <p:pic>
        <p:nvPicPr>
          <p:cNvPr id="2" name="Рисунок 1"/>
          <p:cNvPicPr>
            <a:picLocks noChangeAspect="1"/>
          </p:cNvPicPr>
          <p:nvPr/>
        </p:nvPicPr>
        <p:blipFill>
          <a:blip r:embed="rId5"/>
          <a:srcRect b="9656"/>
          <a:stretch/>
        </p:blipFill>
        <p:spPr bwMode="auto">
          <a:xfrm>
            <a:off x="4671379" y="661119"/>
            <a:ext cx="3472422" cy="3137142"/>
          </a:xfrm>
          <a:prstGeom prst="rect">
            <a:avLst/>
          </a:prstGeom>
        </p:spPr>
      </p:pic>
      <p:sp>
        <p:nvSpPr>
          <p:cNvPr id="4" name="Стрелка вправо 3"/>
          <p:cNvSpPr/>
          <p:nvPr/>
        </p:nvSpPr>
        <p:spPr bwMode="auto">
          <a:xfrm>
            <a:off x="4114800" y="2011680"/>
            <a:ext cx="1254034" cy="600891"/>
          </a:xfrm>
          <a:prstGeom prst="rightArrow">
            <a:avLst>
              <a:gd name="adj1" fmla="val 50000"/>
              <a:gd name="adj2" fmla="val 50000"/>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sp>
        <p:nvSpPr>
          <p:cNvPr id="3" name="TextBox 2">
            <a:extLst>
              <a:ext uri="{FF2B5EF4-FFF2-40B4-BE49-F238E27FC236}">
                <a16:creationId xmlns:a16="http://schemas.microsoft.com/office/drawing/2014/main" id="{59DEF626-B72C-9B7C-D1CC-5BC00E28B7D5}"/>
              </a:ext>
            </a:extLst>
          </p:cNvPr>
          <p:cNvSpPr txBox="1"/>
          <p:nvPr/>
        </p:nvSpPr>
        <p:spPr>
          <a:xfrm>
            <a:off x="2165684" y="4677878"/>
            <a:ext cx="6237171" cy="369332"/>
          </a:xfrm>
          <a:prstGeom prst="rect">
            <a:avLst/>
          </a:prstGeom>
          <a:noFill/>
          <a:ln>
            <a:solidFill>
              <a:schemeClr val="tx1"/>
            </a:solidFill>
          </a:ln>
        </p:spPr>
        <p:txBody>
          <a:bodyPr wrap="square" rtlCol="0">
            <a:spAutoFit/>
          </a:bodyPr>
          <a:lstStyle/>
          <a:p>
            <a:r>
              <a:rPr lang="en-US" sz="900" dirty="0"/>
              <a:t>*These statements have not been evaluated by the Food and Drug Administration.  This product is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8" name="Rectangle 67"/>
          <p:cNvSpPr/>
          <p:nvPr/>
        </p:nvSpPr>
        <p:spPr bwMode="auto">
          <a:xfrm>
            <a:off x="0" y="268083"/>
            <a:ext cx="7690821" cy="4028303"/>
          </a:xfrm>
          <a:prstGeom prst="rect">
            <a:avLst/>
          </a:prstGeom>
          <a:solidFill>
            <a:schemeClr val="bg1"/>
          </a:solidFill>
          <a:ln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12" name="Rectangle 5"/>
          <p:cNvSpPr/>
          <p:nvPr/>
        </p:nvSpPr>
        <p:spPr bwMode="auto">
          <a:xfrm>
            <a:off x="428624" y="4114800"/>
            <a:ext cx="8258175" cy="588779"/>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b="1" dirty="0">
                <a:solidFill>
                  <a:srgbClr val="008000"/>
                </a:solidFill>
                <a:latin typeface="Raleway"/>
                <a:cs typeface="Raleway"/>
              </a:rPr>
              <a:t>19 CORAL CLUB PRODUCTS INCLUDED!</a:t>
            </a:r>
            <a:endParaRPr dirty="0"/>
          </a:p>
          <a:p>
            <a:pPr algn="ctr">
              <a:defRPr/>
            </a:pPr>
            <a:br>
              <a:rPr lang="ru-RU" sz="1400" b="1" dirty="0">
                <a:solidFill>
                  <a:schemeClr val="tx1"/>
                </a:solidFill>
                <a:latin typeface="Raleway"/>
                <a:cs typeface="Raleway"/>
              </a:rPr>
            </a:br>
            <a:endParaRPr lang="ru-RU" sz="1400" b="1" dirty="0">
              <a:solidFill>
                <a:schemeClr val="tx1"/>
              </a:solidFill>
              <a:latin typeface="Raleway"/>
              <a:cs typeface="Raleway"/>
            </a:endParaRPr>
          </a:p>
        </p:txBody>
      </p:sp>
      <p:pic>
        <p:nvPicPr>
          <p:cNvPr id="23" name="Изображение 22" descr="CC_Logo_White.eps"/>
          <p:cNvPicPr>
            <a:picLocks noChangeAspect="1"/>
          </p:cNvPicPr>
          <p:nvPr/>
        </p:nvPicPr>
        <p:blipFill>
          <a:blip r:embed="rId3"/>
          <a:stretch/>
        </p:blipFill>
        <p:spPr bwMode="auto">
          <a:xfrm>
            <a:off x="8143801" y="352586"/>
            <a:ext cx="466562" cy="308533"/>
          </a:xfrm>
          <a:prstGeom prst="rect">
            <a:avLst/>
          </a:prstGeom>
        </p:spPr>
      </p:pic>
      <p:pic>
        <p:nvPicPr>
          <p:cNvPr id="1026" name="Picture 2"/>
          <p:cNvPicPr>
            <a:picLocks noChangeAspect="1" noChangeArrowheads="1"/>
          </p:cNvPicPr>
          <p:nvPr/>
        </p:nvPicPr>
        <p:blipFill>
          <a:blip r:embed="rId4"/>
          <a:stretch/>
        </p:blipFill>
        <p:spPr bwMode="auto">
          <a:xfrm>
            <a:off x="1540190" y="506852"/>
            <a:ext cx="5799909" cy="3262448"/>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pic>
        <p:nvPicPr>
          <p:cNvPr id="23" name="Изображение 22" descr="CC_Logo_White.eps"/>
          <p:cNvPicPr>
            <a:picLocks noChangeAspect="1"/>
          </p:cNvPicPr>
          <p:nvPr/>
        </p:nvPicPr>
        <p:blipFill>
          <a:blip r:embed="rId3"/>
          <a:stretch/>
        </p:blipFill>
        <p:spPr bwMode="auto">
          <a:xfrm>
            <a:off x="8143801" y="352586"/>
            <a:ext cx="466562" cy="308533"/>
          </a:xfrm>
          <a:prstGeom prst="rect">
            <a:avLst/>
          </a:prstGeom>
        </p:spPr>
      </p:pic>
      <p:pic>
        <p:nvPicPr>
          <p:cNvPr id="3074" name="Picture 2"/>
          <p:cNvPicPr>
            <a:picLocks noChangeAspect="1" noChangeArrowheads="1"/>
          </p:cNvPicPr>
          <p:nvPr/>
        </p:nvPicPr>
        <p:blipFill>
          <a:blip r:embed="rId4"/>
          <a:stretch/>
        </p:blipFill>
        <p:spPr bwMode="auto">
          <a:xfrm>
            <a:off x="2233747" y="1685484"/>
            <a:ext cx="4676503" cy="2455818"/>
          </a:xfrm>
          <a:prstGeom prst="rect">
            <a:avLst/>
          </a:prstGeom>
          <a:noFill/>
          <a:ln>
            <a:noFill/>
          </a:ln>
          <a:effectLst/>
        </p:spPr>
      </p:pic>
      <p:sp>
        <p:nvSpPr>
          <p:cNvPr id="4" name="TextBox 3"/>
          <p:cNvSpPr txBox="1"/>
          <p:nvPr/>
        </p:nvSpPr>
        <p:spPr bwMode="auto">
          <a:xfrm>
            <a:off x="2175468" y="661119"/>
            <a:ext cx="4788039" cy="769441"/>
          </a:xfrm>
          <a:prstGeom prst="rect">
            <a:avLst/>
          </a:prstGeom>
          <a:noFill/>
        </p:spPr>
        <p:txBody>
          <a:bodyPr wrap="square" rtlCol="0">
            <a:spAutoFit/>
          </a:bodyPr>
          <a:lstStyle/>
          <a:p>
            <a:pPr algn="ctr">
              <a:defRPr/>
            </a:pPr>
            <a:r>
              <a:rPr lang="en-US" sz="4400" b="1" dirty="0">
                <a:solidFill>
                  <a:srgbClr val="008000"/>
                </a:solidFill>
              </a:rPr>
              <a:t>IT’S ALL INCLUSIVE!</a:t>
            </a:r>
            <a:endParaRPr lang="ru-RU" sz="4400" b="1" dirty="0">
              <a:solidFill>
                <a:srgbClr val="008000"/>
              </a:solidFill>
            </a:endParaRPr>
          </a:p>
        </p:txBody>
      </p:sp>
      <p:sp>
        <p:nvSpPr>
          <p:cNvPr id="2" name="TextBox 1">
            <a:extLst>
              <a:ext uri="{FF2B5EF4-FFF2-40B4-BE49-F238E27FC236}">
                <a16:creationId xmlns:a16="http://schemas.microsoft.com/office/drawing/2014/main" id="{815146BA-F852-23D7-AC02-72E4BDFA1BE0}"/>
              </a:ext>
            </a:extLst>
          </p:cNvPr>
          <p:cNvSpPr txBox="1"/>
          <p:nvPr/>
        </p:nvSpPr>
        <p:spPr>
          <a:xfrm>
            <a:off x="930185" y="2012056"/>
            <a:ext cx="1303562" cy="2308324"/>
          </a:xfrm>
          <a:prstGeom prst="rect">
            <a:avLst/>
          </a:prstGeom>
          <a:noFill/>
        </p:spPr>
        <p:txBody>
          <a:bodyPr wrap="none" rtlCol="0">
            <a:spAutoFit/>
          </a:bodyPr>
          <a:lstStyle/>
          <a:p>
            <a:r>
              <a:rPr lang="en-US" dirty="0"/>
              <a:t>19 products</a:t>
            </a:r>
          </a:p>
          <a:p>
            <a:endParaRPr lang="en-US" dirty="0"/>
          </a:p>
          <a:p>
            <a:endParaRPr lang="en-US" dirty="0"/>
          </a:p>
          <a:p>
            <a:r>
              <a:rPr lang="en-US" dirty="0"/>
              <a:t>Carnitine</a:t>
            </a:r>
          </a:p>
          <a:p>
            <a:br>
              <a:rPr lang="en-US" dirty="0"/>
            </a:br>
            <a:r>
              <a:rPr lang="en-US" dirty="0"/>
              <a:t>Probiotics</a:t>
            </a:r>
            <a:br>
              <a:rPr lang="en-US" dirty="0"/>
            </a:br>
            <a:br>
              <a:rPr lang="en-US" dirty="0"/>
            </a:br>
            <a:r>
              <a:rPr lang="en-US" dirty="0"/>
              <a:t>Lecithin</a:t>
            </a:r>
          </a:p>
        </p:txBody>
      </p:sp>
      <p:sp>
        <p:nvSpPr>
          <p:cNvPr id="3" name="TextBox 2">
            <a:extLst>
              <a:ext uri="{FF2B5EF4-FFF2-40B4-BE49-F238E27FC236}">
                <a16:creationId xmlns:a16="http://schemas.microsoft.com/office/drawing/2014/main" id="{42E6D1E1-0A02-E4D3-73D6-8FFB19CA2305}"/>
              </a:ext>
            </a:extLst>
          </p:cNvPr>
          <p:cNvSpPr txBox="1"/>
          <p:nvPr/>
        </p:nvSpPr>
        <p:spPr>
          <a:xfrm>
            <a:off x="3886200" y="1351976"/>
            <a:ext cx="2526654" cy="369332"/>
          </a:xfrm>
          <a:prstGeom prst="rect">
            <a:avLst/>
          </a:prstGeom>
          <a:noFill/>
        </p:spPr>
        <p:txBody>
          <a:bodyPr wrap="none" rtlCol="0">
            <a:spAutoFit/>
          </a:bodyPr>
          <a:lstStyle/>
          <a:p>
            <a:r>
              <a:rPr lang="en-US" dirty="0"/>
              <a:t>3 STAGES</a:t>
            </a:r>
            <a:r>
              <a:rPr lang="ru-RU" dirty="0"/>
              <a:t>            </a:t>
            </a:r>
            <a:r>
              <a:rPr lang="en-US" dirty="0"/>
              <a:t>      PUFA</a:t>
            </a:r>
          </a:p>
        </p:txBody>
      </p:sp>
      <p:sp>
        <p:nvSpPr>
          <p:cNvPr id="5" name="TextBox 4">
            <a:extLst>
              <a:ext uri="{FF2B5EF4-FFF2-40B4-BE49-F238E27FC236}">
                <a16:creationId xmlns:a16="http://schemas.microsoft.com/office/drawing/2014/main" id="{1B90D49C-F232-A75F-18BD-637C4FE24772}"/>
              </a:ext>
            </a:extLst>
          </p:cNvPr>
          <p:cNvSpPr txBox="1"/>
          <p:nvPr/>
        </p:nvSpPr>
        <p:spPr>
          <a:xfrm>
            <a:off x="7176052" y="2913393"/>
            <a:ext cx="1292341" cy="923330"/>
          </a:xfrm>
          <a:prstGeom prst="rect">
            <a:avLst/>
          </a:prstGeom>
          <a:noFill/>
        </p:spPr>
        <p:txBody>
          <a:bodyPr wrap="none" rtlCol="0">
            <a:spAutoFit/>
          </a:bodyPr>
          <a:lstStyle/>
          <a:p>
            <a:r>
              <a:rPr lang="en-US" dirty="0"/>
              <a:t>15 Vitamins</a:t>
            </a:r>
          </a:p>
          <a:p>
            <a:r>
              <a:rPr lang="en-US" dirty="0"/>
              <a:t>11 Minerals</a:t>
            </a:r>
            <a:br>
              <a:rPr lang="en-US" dirty="0"/>
            </a:br>
            <a:r>
              <a:rPr lang="en-US" dirty="0"/>
              <a:t>8 Enzymes</a:t>
            </a:r>
          </a:p>
        </p:txBody>
      </p:sp>
      <p:sp>
        <p:nvSpPr>
          <p:cNvPr id="6" name="TextBox 5">
            <a:extLst>
              <a:ext uri="{FF2B5EF4-FFF2-40B4-BE49-F238E27FC236}">
                <a16:creationId xmlns:a16="http://schemas.microsoft.com/office/drawing/2014/main" id="{A04E6D49-B2EA-D5DD-56DF-D8EA9C3A7D57}"/>
              </a:ext>
            </a:extLst>
          </p:cNvPr>
          <p:cNvSpPr txBox="1"/>
          <p:nvPr/>
        </p:nvSpPr>
        <p:spPr>
          <a:xfrm>
            <a:off x="3626690" y="4073060"/>
            <a:ext cx="898003" cy="646331"/>
          </a:xfrm>
          <a:prstGeom prst="rect">
            <a:avLst/>
          </a:prstGeom>
          <a:noFill/>
        </p:spPr>
        <p:txBody>
          <a:bodyPr wrap="none" rtlCol="0">
            <a:spAutoFit/>
          </a:bodyPr>
          <a:lstStyle/>
          <a:p>
            <a:r>
              <a:rPr lang="ru-RU" dirty="0"/>
              <a:t>30 </a:t>
            </a:r>
            <a:r>
              <a:rPr lang="en-US" dirty="0"/>
              <a:t>days</a:t>
            </a:r>
          </a:p>
          <a:p>
            <a:r>
              <a:rPr lang="en-US" dirty="0"/>
              <a:t>Taurine</a:t>
            </a:r>
          </a:p>
        </p:txBody>
      </p:sp>
      <p:sp>
        <p:nvSpPr>
          <p:cNvPr id="7" name="TextBox 6">
            <a:extLst>
              <a:ext uri="{FF2B5EF4-FFF2-40B4-BE49-F238E27FC236}">
                <a16:creationId xmlns:a16="http://schemas.microsoft.com/office/drawing/2014/main" id="{B07D95B2-C16F-12AB-38D6-6D99298FCF9B}"/>
              </a:ext>
            </a:extLst>
          </p:cNvPr>
          <p:cNvSpPr txBox="1"/>
          <p:nvPr/>
        </p:nvSpPr>
        <p:spPr>
          <a:xfrm>
            <a:off x="6910250" y="2087984"/>
            <a:ext cx="1585690" cy="646331"/>
          </a:xfrm>
          <a:prstGeom prst="rect">
            <a:avLst/>
          </a:prstGeom>
          <a:noFill/>
        </p:spPr>
        <p:txBody>
          <a:bodyPr wrap="none" rtlCol="0">
            <a:spAutoFit/>
          </a:bodyPr>
          <a:lstStyle/>
          <a:p>
            <a:r>
              <a:rPr lang="ru-RU" dirty="0"/>
              <a:t>26</a:t>
            </a:r>
            <a:r>
              <a:rPr lang="en-US" dirty="0"/>
              <a:t> plant-based</a:t>
            </a:r>
            <a:br>
              <a:rPr lang="en-US" dirty="0"/>
            </a:br>
            <a:r>
              <a:rPr lang="en-US" dirty="0"/>
              <a:t>extracts</a:t>
            </a:r>
            <a:r>
              <a:rPr lang="ru-RU" dirty="0"/>
              <a:t> </a:t>
            </a:r>
            <a:endParaRPr lang="en-US" dirty="0"/>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pic>
        <p:nvPicPr>
          <p:cNvPr id="23" name="Изображение 22" descr="CC_Logo_White.eps"/>
          <p:cNvPicPr>
            <a:picLocks noChangeAspect="1"/>
          </p:cNvPicPr>
          <p:nvPr/>
        </p:nvPicPr>
        <p:blipFill>
          <a:blip r:embed="rId3"/>
          <a:stretch/>
        </p:blipFill>
        <p:spPr bwMode="auto">
          <a:xfrm>
            <a:off x="8143801" y="352586"/>
            <a:ext cx="466562" cy="308533"/>
          </a:xfrm>
          <a:prstGeom prst="rect">
            <a:avLst/>
          </a:prstGeom>
        </p:spPr>
      </p:pic>
      <p:sp>
        <p:nvSpPr>
          <p:cNvPr id="12" name="Rectangle 5"/>
          <p:cNvSpPr/>
          <p:nvPr/>
        </p:nvSpPr>
        <p:spPr bwMode="auto">
          <a:xfrm>
            <a:off x="428625" y="3933824"/>
            <a:ext cx="8258175" cy="5500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dirty="0">
                <a:solidFill>
                  <a:srgbClr val="008000"/>
                </a:solidFill>
                <a:latin typeface="Raleway"/>
                <a:cs typeface="Raleway"/>
              </a:rPr>
              <a:t>14 Essential Vitamins</a:t>
            </a:r>
            <a:endParaRPr lang="ru-RU" sz="1200" b="1" dirty="0">
              <a:solidFill>
                <a:srgbClr val="C00000"/>
              </a:solidFill>
              <a:latin typeface="Raleway"/>
              <a:cs typeface="Raleway"/>
            </a:endParaRPr>
          </a:p>
        </p:txBody>
      </p:sp>
      <p:pic>
        <p:nvPicPr>
          <p:cNvPr id="1026" name="Picture 2"/>
          <p:cNvPicPr>
            <a:picLocks noChangeAspect="1" noChangeArrowheads="1"/>
          </p:cNvPicPr>
          <p:nvPr/>
        </p:nvPicPr>
        <p:blipFill>
          <a:blip r:embed="rId4"/>
          <a:stretch/>
        </p:blipFill>
        <p:spPr bwMode="auto">
          <a:xfrm>
            <a:off x="1656804" y="1231063"/>
            <a:ext cx="6111875" cy="2222204"/>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pic>
        <p:nvPicPr>
          <p:cNvPr id="23" name="Изображение 22" descr="CC_Logo_White.eps"/>
          <p:cNvPicPr>
            <a:picLocks noChangeAspect="1"/>
          </p:cNvPicPr>
          <p:nvPr/>
        </p:nvPicPr>
        <p:blipFill>
          <a:blip r:embed="rId3"/>
          <a:stretch/>
        </p:blipFill>
        <p:spPr bwMode="auto">
          <a:xfrm>
            <a:off x="8143801" y="352586"/>
            <a:ext cx="466562" cy="308533"/>
          </a:xfrm>
          <a:prstGeom prst="rect">
            <a:avLst/>
          </a:prstGeom>
        </p:spPr>
      </p:pic>
      <p:sp>
        <p:nvSpPr>
          <p:cNvPr id="12" name="Rectangle 5"/>
          <p:cNvSpPr/>
          <p:nvPr/>
        </p:nvSpPr>
        <p:spPr bwMode="auto">
          <a:xfrm>
            <a:off x="352188" y="3673759"/>
            <a:ext cx="8258175" cy="5500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br>
              <a:rPr lang="ru-RU" b="1" dirty="0">
                <a:solidFill>
                  <a:srgbClr val="F4A32C"/>
                </a:solidFill>
                <a:latin typeface="Raleway"/>
                <a:cs typeface="Raleway"/>
              </a:rPr>
            </a:br>
            <a:r>
              <a:rPr lang="ru-RU" b="1" dirty="0">
                <a:solidFill>
                  <a:srgbClr val="7030A0"/>
                </a:solidFill>
                <a:latin typeface="Raleway"/>
                <a:cs typeface="Raleway"/>
              </a:rPr>
              <a:t>11 </a:t>
            </a:r>
            <a:r>
              <a:rPr lang="en-US" b="1" dirty="0">
                <a:solidFill>
                  <a:srgbClr val="7030A0"/>
                </a:solidFill>
                <a:latin typeface="Raleway"/>
                <a:cs typeface="Raleway"/>
              </a:rPr>
              <a:t>Vital Minerals</a:t>
            </a:r>
            <a:endParaRPr lang="ru-RU" sz="1200" b="1" dirty="0">
              <a:solidFill>
                <a:srgbClr val="7030A0"/>
              </a:solidFill>
              <a:latin typeface="Raleway"/>
              <a:cs typeface="Raleway"/>
            </a:endParaRPr>
          </a:p>
        </p:txBody>
      </p:sp>
      <p:pic>
        <p:nvPicPr>
          <p:cNvPr id="3" name="Рисунок 2"/>
          <p:cNvPicPr>
            <a:picLocks noChangeAspect="1"/>
          </p:cNvPicPr>
          <p:nvPr/>
        </p:nvPicPr>
        <p:blipFill>
          <a:blip r:embed="rId4"/>
          <a:stretch/>
        </p:blipFill>
        <p:spPr bwMode="auto">
          <a:xfrm>
            <a:off x="1137654" y="953588"/>
            <a:ext cx="6687241" cy="2431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pic>
        <p:nvPicPr>
          <p:cNvPr id="23" name="Изображение 22" descr="CC_Logo_White.eps"/>
          <p:cNvPicPr>
            <a:picLocks noChangeAspect="1"/>
          </p:cNvPicPr>
          <p:nvPr/>
        </p:nvPicPr>
        <p:blipFill>
          <a:blip r:embed="rId3"/>
          <a:stretch/>
        </p:blipFill>
        <p:spPr bwMode="auto">
          <a:xfrm>
            <a:off x="8143801" y="352586"/>
            <a:ext cx="466562" cy="308533"/>
          </a:xfrm>
          <a:prstGeom prst="rect">
            <a:avLst/>
          </a:prstGeom>
        </p:spPr>
      </p:pic>
      <p:sp>
        <p:nvSpPr>
          <p:cNvPr id="12" name="Rectangle 5"/>
          <p:cNvSpPr/>
          <p:nvPr/>
        </p:nvSpPr>
        <p:spPr bwMode="auto">
          <a:xfrm>
            <a:off x="428625" y="3658791"/>
            <a:ext cx="8258175" cy="5500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defRPr/>
            </a:pPr>
            <a:br>
              <a:rPr lang="ru-RU" b="1" dirty="0">
                <a:solidFill>
                  <a:srgbClr val="008000"/>
                </a:solidFill>
                <a:latin typeface="Raleway"/>
                <a:cs typeface="Raleway"/>
              </a:rPr>
            </a:br>
            <a:r>
              <a:rPr lang="en-US" b="1" dirty="0">
                <a:solidFill>
                  <a:srgbClr val="008000"/>
                </a:solidFill>
                <a:latin typeface="Raleway"/>
                <a:cs typeface="Raleway"/>
              </a:rPr>
              <a:t>PLANT-BASED EXTRACTS</a:t>
            </a:r>
            <a:r>
              <a:rPr lang="ru-RU" b="1" dirty="0">
                <a:solidFill>
                  <a:srgbClr val="008000"/>
                </a:solidFill>
                <a:latin typeface="Raleway"/>
                <a:cs typeface="Raleway"/>
              </a:rPr>
              <a:t>, </a:t>
            </a:r>
            <a:r>
              <a:rPr lang="en-US" b="1" dirty="0">
                <a:solidFill>
                  <a:srgbClr val="008000"/>
                </a:solidFill>
                <a:latin typeface="Raleway"/>
                <a:cs typeface="Raleway"/>
              </a:rPr>
              <a:t>INCLUDING</a:t>
            </a:r>
            <a:r>
              <a:rPr lang="ru-RU" b="1" dirty="0">
                <a:solidFill>
                  <a:srgbClr val="008000"/>
                </a:solidFill>
                <a:latin typeface="Raleway"/>
                <a:cs typeface="Raleway"/>
              </a:rPr>
              <a:t>: </a:t>
            </a:r>
            <a:endParaRPr dirty="0"/>
          </a:p>
          <a:p>
            <a:pPr algn="ctr">
              <a:lnSpc>
                <a:spcPct val="150000"/>
              </a:lnSpc>
              <a:defRPr/>
            </a:pPr>
            <a:r>
              <a:rPr lang="en-US" sz="1200" b="1" dirty="0">
                <a:solidFill>
                  <a:srgbClr val="008000"/>
                </a:solidFill>
                <a:latin typeface="Raleway"/>
                <a:cs typeface="Raleway"/>
              </a:rPr>
              <a:t>Black walnut, aloe, spirulina, ginseng, alfalfa, acai, pomegranate, turmeric, rhodiola</a:t>
            </a:r>
            <a:endParaRPr lang="ru-RU" sz="1200" b="1" dirty="0">
              <a:solidFill>
                <a:srgbClr val="008000"/>
              </a:solidFill>
              <a:latin typeface="Raleway"/>
              <a:cs typeface="Raleway"/>
            </a:endParaRPr>
          </a:p>
          <a:p>
            <a:pPr algn="ctr">
              <a:defRPr/>
            </a:pPr>
            <a:endParaRPr lang="ru-RU" b="1" dirty="0">
              <a:solidFill>
                <a:srgbClr val="F4A32C"/>
              </a:solidFill>
              <a:latin typeface="Raleway"/>
              <a:cs typeface="Raleway"/>
            </a:endParaRPr>
          </a:p>
        </p:txBody>
      </p:sp>
      <p:pic>
        <p:nvPicPr>
          <p:cNvPr id="20" name="Рисунок 19"/>
          <p:cNvPicPr>
            <a:picLocks noChangeAspect="1"/>
          </p:cNvPicPr>
          <p:nvPr/>
        </p:nvPicPr>
        <p:blipFill>
          <a:blip r:embed="rId4"/>
          <a:stretch/>
        </p:blipFill>
        <p:spPr bwMode="auto">
          <a:xfrm flipH="1" flipV="1">
            <a:off x="4178658" y="994499"/>
            <a:ext cx="2116183" cy="2116183"/>
          </a:xfrm>
          <a:prstGeom prst="rect">
            <a:avLst/>
          </a:prstGeom>
        </p:spPr>
      </p:pic>
      <p:pic>
        <p:nvPicPr>
          <p:cNvPr id="22" name="Рисунок 21"/>
          <p:cNvPicPr>
            <a:picLocks noChangeAspect="1"/>
          </p:cNvPicPr>
          <p:nvPr/>
        </p:nvPicPr>
        <p:blipFill>
          <a:blip r:embed="rId5"/>
          <a:stretch/>
        </p:blipFill>
        <p:spPr bwMode="auto">
          <a:xfrm>
            <a:off x="2376214" y="994499"/>
            <a:ext cx="2116183" cy="21161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pic>
        <p:nvPicPr>
          <p:cNvPr id="23" name="Изображение 22" descr="CC_Logo_White.eps"/>
          <p:cNvPicPr>
            <a:picLocks noChangeAspect="1"/>
          </p:cNvPicPr>
          <p:nvPr/>
        </p:nvPicPr>
        <p:blipFill>
          <a:blip r:embed="rId3"/>
          <a:stretch/>
        </p:blipFill>
        <p:spPr bwMode="auto">
          <a:xfrm>
            <a:off x="8143801" y="352586"/>
            <a:ext cx="466562" cy="308533"/>
          </a:xfrm>
          <a:prstGeom prst="rect">
            <a:avLst/>
          </a:prstGeom>
        </p:spPr>
      </p:pic>
      <p:sp>
        <p:nvSpPr>
          <p:cNvPr id="12" name="Rectangle 5"/>
          <p:cNvSpPr/>
          <p:nvPr/>
        </p:nvSpPr>
        <p:spPr bwMode="auto">
          <a:xfrm>
            <a:off x="1075276" y="3805051"/>
            <a:ext cx="7277952" cy="5500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defRPr/>
            </a:pPr>
            <a:br>
              <a:rPr lang="ru-RU" b="1" dirty="0">
                <a:solidFill>
                  <a:srgbClr val="008000"/>
                </a:solidFill>
                <a:latin typeface="Raleway"/>
                <a:cs typeface="Raleway"/>
              </a:rPr>
            </a:br>
            <a:r>
              <a:rPr lang="ru-RU" b="1" dirty="0">
                <a:solidFill>
                  <a:srgbClr val="FF0000"/>
                </a:solidFill>
                <a:latin typeface="Raleway"/>
                <a:cs typeface="Raleway"/>
              </a:rPr>
              <a:t>8 </a:t>
            </a:r>
            <a:r>
              <a:rPr lang="en-US" b="1" dirty="0">
                <a:solidFill>
                  <a:srgbClr val="FF0000"/>
                </a:solidFill>
                <a:latin typeface="Raleway"/>
                <a:cs typeface="Raleway"/>
              </a:rPr>
              <a:t>ENZYMES</a:t>
            </a:r>
            <a:r>
              <a:rPr lang="ru-RU" b="1" dirty="0">
                <a:solidFill>
                  <a:srgbClr val="FF0000"/>
                </a:solidFill>
                <a:latin typeface="Raleway"/>
                <a:cs typeface="Raleway"/>
              </a:rPr>
              <a:t>: </a:t>
            </a:r>
            <a:endParaRPr dirty="0"/>
          </a:p>
          <a:p>
            <a:pPr algn="ctr">
              <a:lnSpc>
                <a:spcPct val="150000"/>
              </a:lnSpc>
              <a:defRPr/>
            </a:pPr>
            <a:r>
              <a:rPr lang="en-US" sz="1200" b="1" dirty="0">
                <a:solidFill>
                  <a:srgbClr val="FF0000"/>
                </a:solidFill>
                <a:latin typeface="Raleway"/>
                <a:cs typeface="Raleway"/>
              </a:rPr>
              <a:t>Protease, amylase, lactase, cellulase, maltase, lipase, papain, bromelain</a:t>
            </a:r>
            <a:endParaRPr lang="ru-RU" sz="1200" b="1" dirty="0">
              <a:solidFill>
                <a:srgbClr val="FF0000"/>
              </a:solidFill>
              <a:latin typeface="Raleway"/>
              <a:cs typeface="Raleway"/>
            </a:endParaRPr>
          </a:p>
          <a:p>
            <a:pPr algn="ctr">
              <a:defRPr/>
            </a:pPr>
            <a:endParaRPr lang="ru-RU" b="1" dirty="0">
              <a:solidFill>
                <a:srgbClr val="F4A32C"/>
              </a:solidFill>
              <a:latin typeface="Raleway"/>
              <a:cs typeface="Raleway"/>
            </a:endParaRPr>
          </a:p>
        </p:txBody>
      </p:sp>
      <p:pic>
        <p:nvPicPr>
          <p:cNvPr id="4" name="Рисунок 3"/>
          <p:cNvPicPr>
            <a:picLocks noChangeAspect="1"/>
          </p:cNvPicPr>
          <p:nvPr/>
        </p:nvPicPr>
        <p:blipFill>
          <a:blip r:embed="rId4"/>
          <a:stretch/>
        </p:blipFill>
        <p:spPr bwMode="auto">
          <a:xfrm>
            <a:off x="4613460" y="661119"/>
            <a:ext cx="3250380" cy="3250380"/>
          </a:xfrm>
          <a:prstGeom prst="rect">
            <a:avLst/>
          </a:prstGeom>
        </p:spPr>
      </p:pic>
      <p:pic>
        <p:nvPicPr>
          <p:cNvPr id="5" name="Рисунок 4"/>
          <p:cNvPicPr>
            <a:picLocks noChangeAspect="1"/>
          </p:cNvPicPr>
          <p:nvPr/>
        </p:nvPicPr>
        <p:blipFill>
          <a:blip r:embed="rId5"/>
          <a:stretch/>
        </p:blipFill>
        <p:spPr bwMode="auto">
          <a:xfrm>
            <a:off x="974911" y="2358696"/>
            <a:ext cx="1681104" cy="1446355"/>
          </a:xfrm>
          <a:prstGeom prst="rect">
            <a:avLst/>
          </a:prstGeom>
        </p:spPr>
      </p:pic>
      <p:pic>
        <p:nvPicPr>
          <p:cNvPr id="6" name="Рисунок 5"/>
          <p:cNvPicPr>
            <a:picLocks noChangeAspect="1"/>
          </p:cNvPicPr>
          <p:nvPr/>
        </p:nvPicPr>
        <p:blipFill>
          <a:blip r:embed="rId6"/>
          <a:stretch/>
        </p:blipFill>
        <p:spPr bwMode="auto">
          <a:xfrm>
            <a:off x="974911" y="749204"/>
            <a:ext cx="1609492" cy="1609492"/>
          </a:xfrm>
          <a:prstGeom prst="rect">
            <a:avLst/>
          </a:prstGeom>
        </p:spPr>
      </p:pic>
      <p:pic>
        <p:nvPicPr>
          <p:cNvPr id="2050" name="Picture 2"/>
          <p:cNvPicPr>
            <a:picLocks noChangeAspect="1" noChangeArrowheads="1"/>
          </p:cNvPicPr>
          <p:nvPr/>
        </p:nvPicPr>
        <p:blipFill>
          <a:blip r:embed="rId7"/>
          <a:stretch/>
        </p:blipFill>
        <p:spPr bwMode="auto">
          <a:xfrm>
            <a:off x="3058115" y="1853406"/>
            <a:ext cx="1354137" cy="719138"/>
          </a:xfrm>
          <a:prstGeom prst="rect">
            <a:avLst/>
          </a:prstGeom>
          <a:noFill/>
          <a:ln>
            <a:noFill/>
          </a:ln>
          <a:effectLst/>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pic>
        <p:nvPicPr>
          <p:cNvPr id="23" name="Изображение 22" descr="CC_Logo_White.eps"/>
          <p:cNvPicPr>
            <a:picLocks noChangeAspect="1"/>
          </p:cNvPicPr>
          <p:nvPr/>
        </p:nvPicPr>
        <p:blipFill>
          <a:blip r:embed="rId3"/>
          <a:stretch/>
        </p:blipFill>
        <p:spPr bwMode="auto">
          <a:xfrm>
            <a:off x="8143801" y="352586"/>
            <a:ext cx="466562" cy="308533"/>
          </a:xfrm>
          <a:prstGeom prst="rect">
            <a:avLst/>
          </a:prstGeom>
        </p:spPr>
      </p:pic>
      <p:sp>
        <p:nvSpPr>
          <p:cNvPr id="12" name="Rectangle 5"/>
          <p:cNvSpPr/>
          <p:nvPr/>
        </p:nvSpPr>
        <p:spPr bwMode="auto">
          <a:xfrm>
            <a:off x="428625" y="3933824"/>
            <a:ext cx="8258175" cy="5500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defRPr/>
            </a:pPr>
            <a:r>
              <a:rPr lang="en-US" b="1" dirty="0">
                <a:solidFill>
                  <a:srgbClr val="008000"/>
                </a:solidFill>
                <a:latin typeface="Raleway"/>
                <a:cs typeface="Raleway"/>
              </a:rPr>
              <a:t>PROBIOTIC SUPPORT</a:t>
            </a:r>
            <a:endParaRPr dirty="0"/>
          </a:p>
          <a:p>
            <a:pPr algn="ctr">
              <a:lnSpc>
                <a:spcPct val="150000"/>
              </a:lnSpc>
              <a:defRPr/>
            </a:pPr>
            <a:r>
              <a:rPr lang="en-US" sz="1200" b="1" dirty="0">
                <a:solidFill>
                  <a:srgbClr val="0070C0"/>
                </a:solidFill>
                <a:latin typeface="Raleway"/>
                <a:cs typeface="Raleway"/>
              </a:rPr>
              <a:t>Lactobacillus, bifidobacteria, inulin</a:t>
            </a:r>
            <a:endParaRPr lang="ru-RU" sz="1200" b="1" dirty="0">
              <a:solidFill>
                <a:srgbClr val="0070C0"/>
              </a:solidFill>
              <a:latin typeface="Raleway"/>
              <a:cs typeface="Raleway"/>
            </a:endParaRPr>
          </a:p>
          <a:p>
            <a:pPr algn="ctr">
              <a:defRPr/>
            </a:pPr>
            <a:endParaRPr lang="ru-RU" b="1" dirty="0">
              <a:solidFill>
                <a:srgbClr val="F4A32C"/>
              </a:solidFill>
              <a:latin typeface="Raleway"/>
              <a:cs typeface="Raleway"/>
            </a:endParaRPr>
          </a:p>
        </p:txBody>
      </p:sp>
      <p:pic>
        <p:nvPicPr>
          <p:cNvPr id="3" name="Рисунок 2"/>
          <p:cNvPicPr>
            <a:picLocks noChangeAspect="1"/>
          </p:cNvPicPr>
          <p:nvPr/>
        </p:nvPicPr>
        <p:blipFill>
          <a:blip r:embed="rId4"/>
          <a:stretch/>
        </p:blipFill>
        <p:spPr bwMode="auto">
          <a:xfrm>
            <a:off x="5863485" y="1150351"/>
            <a:ext cx="3006195" cy="2577426"/>
          </a:xfrm>
          <a:prstGeom prst="rect">
            <a:avLst/>
          </a:prstGeom>
          <a:ln>
            <a:solidFill>
              <a:schemeClr val="accent1"/>
            </a:solidFill>
          </a:ln>
        </p:spPr>
      </p:pic>
      <p:pic>
        <p:nvPicPr>
          <p:cNvPr id="2" name="Рисунок 1"/>
          <p:cNvPicPr>
            <a:picLocks noChangeAspect="1"/>
          </p:cNvPicPr>
          <p:nvPr/>
        </p:nvPicPr>
        <p:blipFill>
          <a:blip r:embed="rId5"/>
          <a:stretch/>
        </p:blipFill>
        <p:spPr bwMode="auto">
          <a:xfrm>
            <a:off x="428625" y="1150351"/>
            <a:ext cx="2976033" cy="2486640"/>
          </a:xfrm>
          <a:prstGeom prst="rect">
            <a:avLst/>
          </a:prstGeom>
        </p:spPr>
      </p:pic>
      <p:pic>
        <p:nvPicPr>
          <p:cNvPr id="3074" name="Picture 2"/>
          <p:cNvPicPr>
            <a:picLocks noChangeAspect="1" noChangeArrowheads="1"/>
          </p:cNvPicPr>
          <p:nvPr/>
        </p:nvPicPr>
        <p:blipFill>
          <a:blip r:embed="rId6"/>
          <a:stretch/>
        </p:blipFill>
        <p:spPr bwMode="auto">
          <a:xfrm>
            <a:off x="3814967" y="2079495"/>
            <a:ext cx="1354137" cy="719138"/>
          </a:xfrm>
          <a:prstGeom prst="rect">
            <a:avLst/>
          </a:prstGeom>
          <a:noFill/>
          <a:ln>
            <a:noFill/>
          </a:ln>
          <a:effectLst/>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4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pPr>
              <a:defRPr/>
            </a:pPr>
            <a:endParaRPr lang="en-US"/>
          </a:p>
        </p:txBody>
      </p:sp>
      <p:pic>
        <p:nvPicPr>
          <p:cNvPr id="23" name="Изображение 22" descr="CC_Logo_White.eps"/>
          <p:cNvPicPr>
            <a:picLocks noChangeAspect="1"/>
          </p:cNvPicPr>
          <p:nvPr/>
        </p:nvPicPr>
        <p:blipFill>
          <a:blip r:embed="rId3"/>
          <a:stretch/>
        </p:blipFill>
        <p:spPr bwMode="auto">
          <a:xfrm>
            <a:off x="8143801" y="352586"/>
            <a:ext cx="466562" cy="308533"/>
          </a:xfrm>
          <a:prstGeom prst="rect">
            <a:avLst/>
          </a:prstGeom>
        </p:spPr>
      </p:pic>
      <p:sp>
        <p:nvSpPr>
          <p:cNvPr id="12" name="Rectangle 5"/>
          <p:cNvSpPr/>
          <p:nvPr/>
        </p:nvSpPr>
        <p:spPr bwMode="auto">
          <a:xfrm>
            <a:off x="428625" y="3933824"/>
            <a:ext cx="8258175" cy="5500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defRPr/>
            </a:pPr>
            <a:br>
              <a:rPr lang="ru-RU" b="1" dirty="0">
                <a:solidFill>
                  <a:srgbClr val="008000"/>
                </a:solidFill>
                <a:latin typeface="Raleway"/>
                <a:cs typeface="Raleway"/>
              </a:rPr>
            </a:br>
            <a:r>
              <a:rPr lang="en-US" b="1" dirty="0">
                <a:solidFill>
                  <a:srgbClr val="FF9900"/>
                </a:solidFill>
                <a:latin typeface="Raleway"/>
                <a:cs typeface="Raleway"/>
              </a:rPr>
              <a:t>ALSO INCLUDES</a:t>
            </a:r>
            <a:r>
              <a:rPr lang="ru-RU" b="1" dirty="0">
                <a:solidFill>
                  <a:srgbClr val="FF9900"/>
                </a:solidFill>
                <a:latin typeface="Raleway"/>
                <a:cs typeface="Raleway"/>
              </a:rPr>
              <a:t>: </a:t>
            </a:r>
            <a:endParaRPr dirty="0"/>
          </a:p>
          <a:p>
            <a:pPr algn="ctr">
              <a:lnSpc>
                <a:spcPct val="150000"/>
              </a:lnSpc>
              <a:defRPr/>
            </a:pPr>
            <a:r>
              <a:rPr lang="en-US" sz="1200" b="1" dirty="0">
                <a:solidFill>
                  <a:srgbClr val="FF9900"/>
                </a:solidFill>
                <a:latin typeface="Raleway"/>
                <a:cs typeface="Raleway"/>
              </a:rPr>
              <a:t>Omega-3s, taurine, carnitine, </a:t>
            </a:r>
            <a:r>
              <a:rPr lang="en-US" sz="1200" b="1" dirty="0" err="1">
                <a:solidFill>
                  <a:srgbClr val="FF9900"/>
                </a:solidFill>
                <a:latin typeface="Raleway"/>
                <a:cs typeface="Raleway"/>
              </a:rPr>
              <a:t>lecitin</a:t>
            </a:r>
            <a:endParaRPr lang="ru-RU" sz="1200" b="1" dirty="0">
              <a:solidFill>
                <a:srgbClr val="FF9900"/>
              </a:solidFill>
              <a:latin typeface="Raleway"/>
              <a:cs typeface="Raleway"/>
            </a:endParaRPr>
          </a:p>
          <a:p>
            <a:pPr algn="ctr">
              <a:defRPr/>
            </a:pPr>
            <a:endParaRPr lang="ru-RU" b="1" dirty="0">
              <a:solidFill>
                <a:srgbClr val="F4A32C"/>
              </a:solidFill>
              <a:latin typeface="Raleway"/>
              <a:cs typeface="Raleway"/>
            </a:endParaRPr>
          </a:p>
        </p:txBody>
      </p:sp>
      <p:pic>
        <p:nvPicPr>
          <p:cNvPr id="4" name="Рисунок 3"/>
          <p:cNvPicPr>
            <a:picLocks noChangeAspect="1"/>
          </p:cNvPicPr>
          <p:nvPr/>
        </p:nvPicPr>
        <p:blipFill>
          <a:blip r:embed="rId4"/>
          <a:stretch/>
        </p:blipFill>
        <p:spPr bwMode="auto">
          <a:xfrm>
            <a:off x="4667203" y="1680569"/>
            <a:ext cx="2044999" cy="1706049"/>
          </a:xfrm>
          <a:prstGeom prst="rect">
            <a:avLst/>
          </a:prstGeom>
        </p:spPr>
      </p:pic>
      <p:pic>
        <p:nvPicPr>
          <p:cNvPr id="5" name="Рисунок 4"/>
          <p:cNvPicPr>
            <a:picLocks noChangeAspect="1"/>
          </p:cNvPicPr>
          <p:nvPr/>
        </p:nvPicPr>
        <p:blipFill>
          <a:blip r:embed="rId5"/>
          <a:stretch/>
        </p:blipFill>
        <p:spPr bwMode="auto">
          <a:xfrm>
            <a:off x="6770096" y="1680569"/>
            <a:ext cx="2000872" cy="1790735"/>
          </a:xfrm>
          <a:prstGeom prst="rect">
            <a:avLst/>
          </a:prstGeom>
        </p:spPr>
      </p:pic>
      <p:pic>
        <p:nvPicPr>
          <p:cNvPr id="7" name="Рисунок 6"/>
          <p:cNvPicPr>
            <a:picLocks noChangeAspect="1"/>
          </p:cNvPicPr>
          <p:nvPr/>
        </p:nvPicPr>
        <p:blipFill>
          <a:blip r:embed="rId6"/>
          <a:stretch/>
        </p:blipFill>
        <p:spPr bwMode="auto">
          <a:xfrm>
            <a:off x="560388" y="1744540"/>
            <a:ext cx="1943834" cy="1653376"/>
          </a:xfrm>
          <a:prstGeom prst="rect">
            <a:avLst/>
          </a:prstGeom>
        </p:spPr>
      </p:pic>
      <p:pic>
        <p:nvPicPr>
          <p:cNvPr id="6" name="Рисунок 5"/>
          <p:cNvPicPr>
            <a:picLocks noChangeAspect="1"/>
          </p:cNvPicPr>
          <p:nvPr/>
        </p:nvPicPr>
        <p:blipFill>
          <a:blip r:embed="rId7"/>
          <a:stretch/>
        </p:blipFill>
        <p:spPr bwMode="auto">
          <a:xfrm>
            <a:off x="2504221" y="1680569"/>
            <a:ext cx="2053490" cy="170376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object 3"/>
          <p:cNvSpPr txBox="1"/>
          <p:nvPr/>
        </p:nvSpPr>
        <p:spPr bwMode="auto">
          <a:xfrm>
            <a:off x="3328351" y="4461094"/>
            <a:ext cx="2487295" cy="307777"/>
          </a:xfrm>
          <a:prstGeom prst="rect">
            <a:avLst/>
          </a:prstGeom>
        </p:spPr>
        <p:txBody>
          <a:bodyPr vert="horz" wrap="square" lIns="0" tIns="0" rIns="0" bIns="0"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marL="12700" algn="ctr">
              <a:lnSpc>
                <a:spcPts val="2375"/>
              </a:lnSpc>
              <a:defRPr/>
            </a:pPr>
            <a:r>
              <a:rPr lang="en-US" sz="1200" spc="55">
                <a:solidFill>
                  <a:schemeClr val="bg1">
                    <a:lumMod val="95000"/>
                  </a:schemeClr>
                </a:solidFill>
              </a:rPr>
              <a:t>CORAL-CLUB.COM</a:t>
            </a:r>
          </a:p>
        </p:txBody>
      </p:sp>
      <p:pic>
        <p:nvPicPr>
          <p:cNvPr id="9" name="Изображение 17" descr="CC_Logo_Green.eps"/>
          <p:cNvPicPr>
            <a:picLocks noChangeAspect="1"/>
          </p:cNvPicPr>
          <p:nvPr/>
        </p:nvPicPr>
        <p:blipFill>
          <a:blip r:embed="rId3"/>
          <a:stretch/>
        </p:blipFill>
        <p:spPr bwMode="auto">
          <a:xfrm>
            <a:off x="8072305" y="145109"/>
            <a:ext cx="515154" cy="340666"/>
          </a:xfrm>
          <a:prstGeom prst="rect">
            <a:avLst/>
          </a:prstGeom>
        </p:spPr>
      </p:pic>
      <p:sp>
        <p:nvSpPr>
          <p:cNvPr id="8" name="TextBox 7"/>
          <p:cNvSpPr txBox="1"/>
          <p:nvPr/>
        </p:nvSpPr>
        <p:spPr bwMode="auto">
          <a:xfrm>
            <a:off x="4033114" y="1917987"/>
            <a:ext cx="1617188" cy="1323894"/>
          </a:xfrm>
          <a:prstGeom prst="rect">
            <a:avLst/>
          </a:prstGeom>
          <a:noFill/>
        </p:spPr>
        <p:txBody>
          <a:bodyPr wrap="square" lIns="0" numCol="1" spcCol="457200" rtlCol="0">
            <a:noAutofit/>
          </a:bodyPr>
          <a:lstStyle/>
          <a:p>
            <a:pPr algn="ctr">
              <a:buClr>
                <a:schemeClr val="accent2"/>
              </a:buClr>
              <a:defRPr/>
            </a:pPr>
            <a:endParaRPr lang="en-US" sz="9600" b="1">
              <a:solidFill>
                <a:schemeClr val="tx1">
                  <a:lumMod val="50000"/>
                  <a:lumOff val="50000"/>
                </a:schemeClr>
              </a:solidFill>
              <a:latin typeface="Raleway"/>
            </a:endParaRPr>
          </a:p>
        </p:txBody>
      </p:sp>
      <p:sp>
        <p:nvSpPr>
          <p:cNvPr id="10" name="TextBox 9"/>
          <p:cNvSpPr txBox="1"/>
          <p:nvPr/>
        </p:nvSpPr>
        <p:spPr bwMode="auto">
          <a:xfrm>
            <a:off x="281712" y="774917"/>
            <a:ext cx="8580571" cy="461665"/>
          </a:xfrm>
          <a:prstGeom prst="rect">
            <a:avLst/>
          </a:prstGeom>
          <a:noFill/>
          <a:ln>
            <a:noFill/>
          </a:ln>
        </p:spPr>
        <p:txBody>
          <a:bodyPr wrap="square" rtlCol="0">
            <a:spAutoFit/>
          </a:bodyPr>
          <a:lstStyle/>
          <a:p>
            <a:pPr>
              <a:defRPr/>
            </a:pPr>
            <a:r>
              <a:rPr lang="en-US" sz="2400" b="1" spc="-41" dirty="0">
                <a:solidFill>
                  <a:schemeClr val="accent5">
                    <a:lumMod val="75000"/>
                  </a:schemeClr>
                </a:solidFill>
              </a:rPr>
              <a:t>Pairs perfectly with </a:t>
            </a:r>
            <a:r>
              <a:rPr lang="en-US" sz="2400" b="1" spc="-41" dirty="0">
                <a:solidFill>
                  <a:srgbClr val="7030A0"/>
                </a:solidFill>
              </a:rPr>
              <a:t>the Go Detox Light program!</a:t>
            </a:r>
            <a:endParaRPr lang="ru-RU" sz="2400" b="1" dirty="0">
              <a:solidFill>
                <a:srgbClr val="7030A0"/>
              </a:solidFill>
            </a:endParaRPr>
          </a:p>
        </p:txBody>
      </p:sp>
      <p:sp>
        <p:nvSpPr>
          <p:cNvPr id="3" name="Стрелка вправо 2"/>
          <p:cNvSpPr/>
          <p:nvPr/>
        </p:nvSpPr>
        <p:spPr bwMode="auto">
          <a:xfrm>
            <a:off x="2490163" y="1993146"/>
            <a:ext cx="1935977" cy="1635110"/>
          </a:xfrm>
          <a:prstGeom prst="rightArrow">
            <a:avLst>
              <a:gd name="adj1" fmla="val 50000"/>
              <a:gd name="adj2" fmla="val 500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pic>
        <p:nvPicPr>
          <p:cNvPr id="4" name="Picture 3" descr="A white box with a label on it&#10;&#10;AI-generated content may be incorrect.">
            <a:extLst>
              <a:ext uri="{FF2B5EF4-FFF2-40B4-BE49-F238E27FC236}">
                <a16:creationId xmlns:a16="http://schemas.microsoft.com/office/drawing/2014/main" id="{03B03D0F-FBF0-3C7E-E306-19B121D4E109}"/>
              </a:ext>
            </a:extLst>
          </p:cNvPr>
          <p:cNvPicPr>
            <a:picLocks noChangeAspect="1"/>
          </p:cNvPicPr>
          <p:nvPr/>
        </p:nvPicPr>
        <p:blipFill>
          <a:blip r:embed="rId4"/>
          <a:srcRect l="8121" t="16284" r="18318" b="10436"/>
          <a:stretch>
            <a:fillRect/>
          </a:stretch>
        </p:blipFill>
        <p:spPr>
          <a:xfrm>
            <a:off x="177526" y="2144579"/>
            <a:ext cx="2257665" cy="1382693"/>
          </a:xfrm>
          <a:prstGeom prst="rect">
            <a:avLst/>
          </a:prstGeom>
        </p:spPr>
      </p:pic>
      <p:pic>
        <p:nvPicPr>
          <p:cNvPr id="7" name="Picture 6" descr="A group of yellow and green boxes&#10;&#10;AI-generated content may be incorrect.">
            <a:extLst>
              <a:ext uri="{FF2B5EF4-FFF2-40B4-BE49-F238E27FC236}">
                <a16:creationId xmlns:a16="http://schemas.microsoft.com/office/drawing/2014/main" id="{17953227-892F-C0C9-9BC4-765D0E4852D1}"/>
              </a:ext>
            </a:extLst>
          </p:cNvPr>
          <p:cNvPicPr>
            <a:picLocks noChangeAspect="1"/>
          </p:cNvPicPr>
          <p:nvPr/>
        </p:nvPicPr>
        <p:blipFill>
          <a:blip r:embed="rId5"/>
          <a:srcRect l="3624" t="43870" r="1672" b="7534"/>
          <a:stretch>
            <a:fillRect/>
          </a:stretch>
        </p:blipFill>
        <p:spPr>
          <a:xfrm>
            <a:off x="4474265" y="2195027"/>
            <a:ext cx="4615555" cy="13322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3"/>
          <a:stretch/>
        </p:blipFill>
        <p:spPr bwMode="auto">
          <a:xfrm>
            <a:off x="3635642" y="1866141"/>
            <a:ext cx="2016419" cy="2016419"/>
          </a:xfrm>
          <a:prstGeom prst="rect">
            <a:avLst/>
          </a:prstGeom>
        </p:spPr>
      </p:pic>
      <p:sp>
        <p:nvSpPr>
          <p:cNvPr id="6" name="TextBox 5"/>
          <p:cNvSpPr txBox="1"/>
          <p:nvPr/>
        </p:nvSpPr>
        <p:spPr bwMode="auto">
          <a:xfrm>
            <a:off x="331229" y="1032807"/>
            <a:ext cx="8637691" cy="369332"/>
          </a:xfrm>
          <a:prstGeom prst="rect">
            <a:avLst/>
          </a:prstGeom>
          <a:noFill/>
        </p:spPr>
        <p:txBody>
          <a:bodyPr wrap="square" rtlCol="0">
            <a:spAutoFit/>
          </a:bodyPr>
          <a:lstStyle/>
          <a:p>
            <a:pPr algn="ctr">
              <a:defRPr/>
            </a:pPr>
            <a:r>
              <a:rPr lang="en-US" b="1" dirty="0">
                <a:solidFill>
                  <a:srgbClr val="C00000"/>
                </a:solidFill>
                <a:latin typeface="Raleway"/>
              </a:rPr>
              <a:t>Gut imbalance can affect immune function and overall digestive health*</a:t>
            </a:r>
            <a:endParaRPr lang="ru-RU" sz="1400" b="1" dirty="0">
              <a:solidFill>
                <a:srgbClr val="C00000"/>
              </a:solidFill>
              <a:latin typeface="Raleway"/>
            </a:endParaRPr>
          </a:p>
        </p:txBody>
      </p:sp>
      <p:sp>
        <p:nvSpPr>
          <p:cNvPr id="759" name="Shape 759"/>
          <p:cNvSpPr>
            <a:spLocks noGrp="1"/>
          </p:cNvSpPr>
          <p:nvPr>
            <p:ph type="sldNum" sz="quarter" idx="4294967295"/>
          </p:nvPr>
        </p:nvSpPr>
        <p:spPr bwMode="auto">
          <a:xfrm>
            <a:off x="8969375" y="4651375"/>
            <a:ext cx="174625" cy="223838"/>
          </a:xfrm>
          <a:prstGeom prst="rect">
            <a:avLst/>
          </a:prstGeom>
        </p:spPr>
        <p:txBody>
          <a:bodyPr/>
          <a:lstStyle/>
          <a:p>
            <a:pPr lvl="0">
              <a:defRPr sz="1800" spc="0"/>
            </a:pPr>
            <a:fld id="{86CB4B4D-7CA3-9044-876B-883B54F8677D}" type="slidenum">
              <a:rPr sz="1400" spc="36"/>
              <a:t>3</a:t>
            </a:fld>
            <a:endParaRPr sz="1400" spc="36"/>
          </a:p>
        </p:txBody>
      </p:sp>
      <p:pic>
        <p:nvPicPr>
          <p:cNvPr id="33" name="Изображение 17" descr="CC_Logo_Green.eps"/>
          <p:cNvPicPr>
            <a:picLocks noChangeAspect="1"/>
          </p:cNvPicPr>
          <p:nvPr/>
        </p:nvPicPr>
        <p:blipFill>
          <a:blip r:embed="rId4">
            <a:biLevel thresh="50000"/>
          </a:blip>
          <a:stretch/>
        </p:blipFill>
        <p:spPr bwMode="auto">
          <a:xfrm>
            <a:off x="8072305" y="145109"/>
            <a:ext cx="515154" cy="340666"/>
          </a:xfrm>
          <a:prstGeom prst="rect">
            <a:avLst/>
          </a:prstGeom>
          <a:noFill/>
          <a:ln>
            <a:noFill/>
          </a:ln>
        </p:spPr>
      </p:pic>
      <p:pic>
        <p:nvPicPr>
          <p:cNvPr id="8" name="Рисунок 7"/>
          <p:cNvPicPr>
            <a:picLocks noChangeAspect="1"/>
          </p:cNvPicPr>
          <p:nvPr/>
        </p:nvPicPr>
        <p:blipFill>
          <a:blip r:embed="rId5">
            <a:duotone>
              <a:schemeClr val="accent4">
                <a:shade val="45000"/>
                <a:satMod val="135000"/>
              </a:schemeClr>
              <a:prstClr val="white"/>
            </a:duotone>
          </a:blip>
          <a:stretch/>
        </p:blipFill>
        <p:spPr bwMode="auto">
          <a:xfrm>
            <a:off x="3140988" y="1425029"/>
            <a:ext cx="811605" cy="811605"/>
          </a:xfrm>
          <a:prstGeom prst="rect">
            <a:avLst/>
          </a:prstGeom>
        </p:spPr>
      </p:pic>
      <p:pic>
        <p:nvPicPr>
          <p:cNvPr id="10" name="Рисунок 9"/>
          <p:cNvPicPr>
            <a:picLocks noChangeAspect="1"/>
          </p:cNvPicPr>
          <p:nvPr/>
        </p:nvPicPr>
        <p:blipFill>
          <a:blip r:embed="rId6">
            <a:duotone>
              <a:schemeClr val="accent5">
                <a:shade val="45000"/>
                <a:satMod val="135000"/>
              </a:schemeClr>
              <a:prstClr val="white"/>
            </a:duotone>
          </a:blip>
          <a:stretch/>
        </p:blipFill>
        <p:spPr bwMode="auto">
          <a:xfrm>
            <a:off x="6344122" y="2401239"/>
            <a:ext cx="643088" cy="643088"/>
          </a:xfrm>
          <a:prstGeom prst="rect">
            <a:avLst/>
          </a:prstGeom>
        </p:spPr>
      </p:pic>
      <p:pic>
        <p:nvPicPr>
          <p:cNvPr id="3" name="Рисунок 2"/>
          <p:cNvPicPr>
            <a:picLocks noChangeAspect="1"/>
          </p:cNvPicPr>
          <p:nvPr/>
        </p:nvPicPr>
        <p:blipFill>
          <a:blip r:embed="rId7">
            <a:duotone>
              <a:schemeClr val="accent1">
                <a:shade val="45000"/>
                <a:satMod val="135000"/>
              </a:schemeClr>
              <a:prstClr val="white"/>
            </a:duotone>
          </a:blip>
          <a:stretch/>
        </p:blipFill>
        <p:spPr bwMode="auto">
          <a:xfrm>
            <a:off x="3456366" y="3882561"/>
            <a:ext cx="768814" cy="768814"/>
          </a:xfrm>
          <a:prstGeom prst="rect">
            <a:avLst/>
          </a:prstGeom>
        </p:spPr>
      </p:pic>
      <p:pic>
        <p:nvPicPr>
          <p:cNvPr id="13" name="Рисунок 12"/>
          <p:cNvPicPr>
            <a:picLocks noChangeAspect="1"/>
          </p:cNvPicPr>
          <p:nvPr/>
        </p:nvPicPr>
        <p:blipFill>
          <a:blip r:embed="rId8">
            <a:duotone>
              <a:schemeClr val="accent6">
                <a:shade val="45000"/>
                <a:satMod val="135000"/>
              </a:schemeClr>
              <a:prstClr val="white"/>
            </a:duotone>
          </a:blip>
          <a:stretch/>
        </p:blipFill>
        <p:spPr bwMode="auto">
          <a:xfrm>
            <a:off x="2277785" y="2227994"/>
            <a:ext cx="726706" cy="726706"/>
          </a:xfrm>
          <a:prstGeom prst="rect">
            <a:avLst/>
          </a:prstGeom>
        </p:spPr>
      </p:pic>
      <p:pic>
        <p:nvPicPr>
          <p:cNvPr id="14" name="Рисунок 13"/>
          <p:cNvPicPr>
            <a:picLocks noChangeAspect="1"/>
          </p:cNvPicPr>
          <p:nvPr/>
        </p:nvPicPr>
        <p:blipFill>
          <a:blip r:embed="rId9">
            <a:duotone>
              <a:schemeClr val="accent3">
                <a:shade val="45000"/>
                <a:satMod val="135000"/>
              </a:schemeClr>
              <a:prstClr val="white"/>
            </a:duotone>
          </a:blip>
          <a:stretch/>
        </p:blipFill>
        <p:spPr bwMode="auto">
          <a:xfrm>
            <a:off x="5412563" y="1425029"/>
            <a:ext cx="693007" cy="693007"/>
          </a:xfrm>
          <a:prstGeom prst="rect">
            <a:avLst/>
          </a:prstGeom>
        </p:spPr>
      </p:pic>
      <p:pic>
        <p:nvPicPr>
          <p:cNvPr id="15" name="Рисунок 14"/>
          <p:cNvPicPr>
            <a:picLocks noChangeAspect="1"/>
          </p:cNvPicPr>
          <p:nvPr/>
        </p:nvPicPr>
        <p:blipFill>
          <a:blip r:embed="rId10">
            <a:duotone>
              <a:schemeClr val="accent6">
                <a:shade val="45000"/>
                <a:satMod val="135000"/>
              </a:schemeClr>
              <a:prstClr val="white"/>
            </a:duotone>
          </a:blip>
          <a:stretch/>
        </p:blipFill>
        <p:spPr bwMode="auto">
          <a:xfrm>
            <a:off x="5142914" y="4023830"/>
            <a:ext cx="539297" cy="627546"/>
          </a:xfrm>
          <a:prstGeom prst="rect">
            <a:avLst/>
          </a:prstGeom>
        </p:spPr>
      </p:pic>
      <p:pic>
        <p:nvPicPr>
          <p:cNvPr id="11" name="Рисунок 10"/>
          <p:cNvPicPr>
            <a:picLocks noChangeAspect="1"/>
          </p:cNvPicPr>
          <p:nvPr/>
        </p:nvPicPr>
        <p:blipFill>
          <a:blip r:embed="rId11">
            <a:duotone>
              <a:schemeClr val="accent3">
                <a:shade val="45000"/>
                <a:satMod val="135000"/>
              </a:schemeClr>
              <a:prstClr val="white"/>
            </a:duotone>
          </a:blip>
          <a:stretch/>
        </p:blipFill>
        <p:spPr bwMode="auto">
          <a:xfrm>
            <a:off x="6234792" y="3377496"/>
            <a:ext cx="585110" cy="592982"/>
          </a:xfrm>
          <a:prstGeom prst="rect">
            <a:avLst/>
          </a:prstGeom>
        </p:spPr>
      </p:pic>
      <p:pic>
        <p:nvPicPr>
          <p:cNvPr id="12" name="Рисунок 11"/>
          <p:cNvPicPr>
            <a:picLocks noChangeAspect="1"/>
          </p:cNvPicPr>
          <p:nvPr/>
        </p:nvPicPr>
        <p:blipFill>
          <a:blip r:embed="rId12">
            <a:duotone>
              <a:schemeClr val="accent4">
                <a:shade val="45000"/>
                <a:satMod val="135000"/>
              </a:schemeClr>
              <a:prstClr val="white"/>
            </a:duotone>
          </a:blip>
          <a:stretch/>
        </p:blipFill>
        <p:spPr bwMode="auto">
          <a:xfrm>
            <a:off x="2458948" y="3187253"/>
            <a:ext cx="364380" cy="851886"/>
          </a:xfrm>
          <a:prstGeom prst="rect">
            <a:avLst/>
          </a:prstGeom>
        </p:spPr>
      </p:pic>
      <p:pic>
        <p:nvPicPr>
          <p:cNvPr id="16" name="Изображение 17" descr="CC_Logo_Green.eps"/>
          <p:cNvPicPr>
            <a:picLocks noChangeAspect="1"/>
          </p:cNvPicPr>
          <p:nvPr/>
        </p:nvPicPr>
        <p:blipFill>
          <a:blip r:embed="rId4"/>
          <a:stretch/>
        </p:blipFill>
        <p:spPr bwMode="auto">
          <a:xfrm>
            <a:off x="8086196" y="344015"/>
            <a:ext cx="689688" cy="456083"/>
          </a:xfrm>
          <a:prstGeom prst="rect">
            <a:avLst/>
          </a:prstGeom>
          <a:noFill/>
          <a:ln>
            <a:noFill/>
          </a:ln>
        </p:spPr>
      </p:pic>
      <p:sp>
        <p:nvSpPr>
          <p:cNvPr id="2" name="TextBox 1">
            <a:extLst>
              <a:ext uri="{FF2B5EF4-FFF2-40B4-BE49-F238E27FC236}">
                <a16:creationId xmlns:a16="http://schemas.microsoft.com/office/drawing/2014/main" id="{9795D865-50B3-4D94-89EE-BA0370658123}"/>
              </a:ext>
            </a:extLst>
          </p:cNvPr>
          <p:cNvSpPr txBox="1"/>
          <p:nvPr/>
        </p:nvSpPr>
        <p:spPr>
          <a:xfrm>
            <a:off x="5922627" y="4412609"/>
            <a:ext cx="2978091" cy="507831"/>
          </a:xfrm>
          <a:prstGeom prst="rect">
            <a:avLst/>
          </a:prstGeom>
          <a:noFill/>
          <a:ln>
            <a:solidFill>
              <a:schemeClr val="bg2">
                <a:lumMod val="25000"/>
              </a:schemeClr>
            </a:solidFill>
          </a:ln>
        </p:spPr>
        <p:txBody>
          <a:bodyPr wrap="square" rtlCol="0">
            <a:spAutoFit/>
          </a:bodyPr>
          <a:lstStyle/>
          <a:p>
            <a:r>
              <a:rPr lang="en-US" sz="900" dirty="0"/>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Box 2"/>
          <p:cNvSpPr txBox="1"/>
          <p:nvPr/>
        </p:nvSpPr>
        <p:spPr bwMode="auto">
          <a:xfrm>
            <a:off x="4423351" y="439388"/>
            <a:ext cx="4239491" cy="5262979"/>
          </a:xfrm>
          <a:prstGeom prst="rect">
            <a:avLst/>
          </a:prstGeom>
          <a:noFill/>
        </p:spPr>
        <p:txBody>
          <a:bodyPr wrap="square" rtlCol="0">
            <a:spAutoFit/>
          </a:bodyPr>
          <a:lstStyle/>
          <a:p>
            <a:pPr>
              <a:defRPr/>
            </a:pPr>
            <a:r>
              <a:rPr lang="en-US" sz="2400" b="1" dirty="0">
                <a:solidFill>
                  <a:schemeClr val="accent5">
                    <a:lumMod val="75000"/>
                  </a:schemeClr>
                </a:solidFill>
              </a:rPr>
              <a:t>4 Reasons to Choose the Healthy Gut Program</a:t>
            </a:r>
            <a:endParaRPr dirty="0"/>
          </a:p>
          <a:p>
            <a:pPr>
              <a:defRPr/>
            </a:pPr>
            <a:endParaRPr lang="ru-RU" b="1" dirty="0"/>
          </a:p>
          <a:p>
            <a:pPr>
              <a:defRPr/>
            </a:pPr>
            <a:r>
              <a:rPr lang="en-US" b="1" u="sng" dirty="0">
                <a:solidFill>
                  <a:schemeClr val="accent5">
                    <a:lumMod val="75000"/>
                  </a:schemeClr>
                </a:solidFill>
              </a:rPr>
              <a:t>A complete and effective program</a:t>
            </a:r>
            <a:r>
              <a:rPr lang="en-US" b="1" dirty="0">
                <a:solidFill>
                  <a:schemeClr val="accent5">
                    <a:lumMod val="75000"/>
                  </a:schemeClr>
                </a:solidFill>
              </a:rPr>
              <a:t> </a:t>
            </a:r>
            <a:r>
              <a:rPr lang="en-US" dirty="0"/>
              <a:t>for healthy digestion*</a:t>
            </a:r>
            <a:endParaRPr dirty="0"/>
          </a:p>
          <a:p>
            <a:pPr>
              <a:defRPr/>
            </a:pPr>
            <a:endParaRPr lang="ru-RU" dirty="0"/>
          </a:p>
          <a:p>
            <a:pPr>
              <a:defRPr/>
            </a:pPr>
            <a:r>
              <a:rPr lang="en-US" b="1" u="sng" dirty="0">
                <a:solidFill>
                  <a:schemeClr val="accent5">
                    <a:lumMod val="75000"/>
                  </a:schemeClr>
                </a:solidFill>
              </a:rPr>
              <a:t>Convenient:</a:t>
            </a:r>
            <a:r>
              <a:rPr lang="en-US" b="1" dirty="0">
                <a:solidFill>
                  <a:schemeClr val="accent5">
                    <a:lumMod val="75000"/>
                  </a:schemeClr>
                </a:solidFill>
              </a:rPr>
              <a:t> </a:t>
            </a:r>
            <a:r>
              <a:rPr lang="en-US" dirty="0"/>
              <a:t>includes dietary tips and recommended dosing</a:t>
            </a:r>
            <a:endParaRPr dirty="0"/>
          </a:p>
          <a:p>
            <a:pPr>
              <a:defRPr/>
            </a:pPr>
            <a:endParaRPr lang="ru-RU" dirty="0"/>
          </a:p>
          <a:p>
            <a:pPr>
              <a:defRPr/>
            </a:pPr>
            <a:r>
              <a:rPr lang="en-US" b="1" u="sng" dirty="0">
                <a:solidFill>
                  <a:schemeClr val="accent5">
                    <a:lumMod val="75000"/>
                  </a:schemeClr>
                </a:solidFill>
              </a:rPr>
              <a:t>Synergy of active ingredients:</a:t>
            </a:r>
            <a:r>
              <a:rPr lang="en-US" b="1" dirty="0">
                <a:solidFill>
                  <a:schemeClr val="accent5">
                    <a:lumMod val="75000"/>
                  </a:schemeClr>
                </a:solidFill>
              </a:rPr>
              <a:t> </a:t>
            </a:r>
            <a:r>
              <a:rPr lang="en-US" dirty="0"/>
              <a:t>vitamins, enzymes, probiotics, fiber, amino acids</a:t>
            </a:r>
            <a:endParaRPr dirty="0"/>
          </a:p>
          <a:p>
            <a:pPr>
              <a:defRPr/>
            </a:pPr>
            <a:endParaRPr lang="ru-RU" dirty="0"/>
          </a:p>
          <a:p>
            <a:pPr>
              <a:defRPr/>
            </a:pPr>
            <a:r>
              <a:rPr lang="en-US" b="1" u="sng" dirty="0">
                <a:solidFill>
                  <a:schemeClr val="accent5">
                    <a:lumMod val="75000"/>
                  </a:schemeClr>
                </a:solidFill>
              </a:rPr>
              <a:t>Great value</a:t>
            </a:r>
            <a:r>
              <a:rPr lang="ru-RU" b="1" u="sng" dirty="0">
                <a:solidFill>
                  <a:schemeClr val="accent5">
                    <a:lumMod val="75000"/>
                  </a:schemeClr>
                </a:solidFill>
              </a:rPr>
              <a:t>:</a:t>
            </a:r>
            <a:r>
              <a:rPr lang="ru-RU" b="1" dirty="0">
                <a:solidFill>
                  <a:schemeClr val="accent5">
                    <a:lumMod val="75000"/>
                  </a:schemeClr>
                </a:solidFill>
              </a:rPr>
              <a:t> </a:t>
            </a:r>
            <a:r>
              <a:rPr lang="en-US" dirty="0"/>
              <a:t>bundle pricing means more savings!</a:t>
            </a:r>
            <a:endParaRPr dirty="0"/>
          </a:p>
          <a:p>
            <a:pPr>
              <a:defRPr/>
            </a:pPr>
            <a:endParaRPr lang="ru-RU" dirty="0"/>
          </a:p>
          <a:p>
            <a:pPr>
              <a:defRPr/>
            </a:pPr>
            <a:endParaRPr lang="ru-RU" dirty="0"/>
          </a:p>
          <a:p>
            <a:pPr>
              <a:defRPr/>
            </a:pPr>
            <a:endParaRPr lang="ru-RU" dirty="0"/>
          </a:p>
          <a:p>
            <a:pPr>
              <a:defRPr/>
            </a:pPr>
            <a:endParaRPr lang="ru-RU" dirty="0"/>
          </a:p>
        </p:txBody>
      </p:sp>
      <p:pic>
        <p:nvPicPr>
          <p:cNvPr id="5122" name="Picture 2"/>
          <p:cNvPicPr>
            <a:picLocks noChangeAspect="1" noChangeArrowheads="1"/>
          </p:cNvPicPr>
          <p:nvPr/>
        </p:nvPicPr>
        <p:blipFill>
          <a:blip r:embed="rId3"/>
          <a:stretch/>
        </p:blipFill>
        <p:spPr bwMode="auto">
          <a:xfrm>
            <a:off x="574764" y="287383"/>
            <a:ext cx="3734685" cy="4637314"/>
          </a:xfrm>
          <a:prstGeom prst="rect">
            <a:avLst/>
          </a:prstGeom>
          <a:noFill/>
          <a:ln>
            <a:noFill/>
          </a:ln>
          <a:effectLst/>
        </p:spPr>
      </p:pic>
      <p:pic>
        <p:nvPicPr>
          <p:cNvPr id="2" name="Picture 1" descr="A green background with white text&#10;&#10;AI-generated content may be incorrect.">
            <a:extLst>
              <a:ext uri="{FF2B5EF4-FFF2-40B4-BE49-F238E27FC236}">
                <a16:creationId xmlns:a16="http://schemas.microsoft.com/office/drawing/2014/main" id="{12459EE1-F45C-AA35-D9F6-DE5FEC90EB4C}"/>
              </a:ext>
            </a:extLst>
          </p:cNvPr>
          <p:cNvPicPr>
            <a:picLocks noChangeAspect="1"/>
          </p:cNvPicPr>
          <p:nvPr/>
        </p:nvPicPr>
        <p:blipFill>
          <a:blip r:embed="rId4"/>
          <a:stretch>
            <a:fillRect/>
          </a:stretch>
        </p:blipFill>
        <p:spPr bwMode="auto">
          <a:xfrm>
            <a:off x="905934" y="3070877"/>
            <a:ext cx="3069299" cy="1568077"/>
          </a:xfrm>
          <a:prstGeom prst="rect">
            <a:avLst/>
          </a:prstGeom>
        </p:spPr>
      </p:pic>
      <p:sp>
        <p:nvSpPr>
          <p:cNvPr id="4" name="TextBox 3">
            <a:extLst>
              <a:ext uri="{FF2B5EF4-FFF2-40B4-BE49-F238E27FC236}">
                <a16:creationId xmlns:a16="http://schemas.microsoft.com/office/drawing/2014/main" id="{94D25A9C-BCD4-589F-5C8F-DDDB7B87124D}"/>
              </a:ext>
            </a:extLst>
          </p:cNvPr>
          <p:cNvSpPr txBox="1"/>
          <p:nvPr/>
        </p:nvSpPr>
        <p:spPr>
          <a:xfrm>
            <a:off x="3975233" y="4638954"/>
            <a:ext cx="4841508" cy="338554"/>
          </a:xfrm>
          <a:prstGeom prst="rect">
            <a:avLst/>
          </a:prstGeom>
          <a:noFill/>
          <a:ln>
            <a:solidFill>
              <a:schemeClr val="tx1"/>
            </a:solidFill>
          </a:ln>
        </p:spPr>
        <p:txBody>
          <a:bodyPr wrap="square" rtlCol="0">
            <a:spAutoFit/>
          </a:bodyPr>
          <a:lstStyle/>
          <a:p>
            <a:r>
              <a:rPr lang="en-US" sz="800" dirty="0"/>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object 3"/>
          <p:cNvSpPr txBox="1"/>
          <p:nvPr/>
        </p:nvSpPr>
        <p:spPr bwMode="auto">
          <a:xfrm>
            <a:off x="3328351" y="4461094"/>
            <a:ext cx="2487295" cy="307777"/>
          </a:xfrm>
          <a:prstGeom prst="rect">
            <a:avLst/>
          </a:prstGeom>
        </p:spPr>
        <p:txBody>
          <a:bodyPr vert="horz" wrap="square" lIns="0" tIns="0" rIns="0" bIns="0"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marL="12700" algn="ctr">
              <a:lnSpc>
                <a:spcPts val="2375"/>
              </a:lnSpc>
              <a:defRPr/>
            </a:pPr>
            <a:r>
              <a:rPr lang="en-US" sz="1200" spc="55">
                <a:solidFill>
                  <a:schemeClr val="bg1">
                    <a:lumMod val="95000"/>
                  </a:schemeClr>
                </a:solidFill>
              </a:rPr>
              <a:t>CORAL-CLUB.COM</a:t>
            </a:r>
          </a:p>
        </p:txBody>
      </p:sp>
      <p:pic>
        <p:nvPicPr>
          <p:cNvPr id="1026" name="Picture 2"/>
          <p:cNvPicPr>
            <a:picLocks noChangeAspect="1" noChangeArrowheads="1"/>
          </p:cNvPicPr>
          <p:nvPr/>
        </p:nvPicPr>
        <p:blipFill>
          <a:blip r:embed="rId3"/>
          <a:srcRect t="3999" r="49786"/>
          <a:stretch>
            <a:fillRect/>
          </a:stretch>
        </p:blipFill>
        <p:spPr bwMode="auto">
          <a:xfrm>
            <a:off x="773732" y="145499"/>
            <a:ext cx="3625574" cy="4902816"/>
          </a:xfrm>
          <a:prstGeom prst="rect">
            <a:avLst/>
          </a:prstGeom>
          <a:noFill/>
        </p:spPr>
      </p:pic>
      <p:sp>
        <p:nvSpPr>
          <p:cNvPr id="2" name="TextBox 1">
            <a:extLst>
              <a:ext uri="{FF2B5EF4-FFF2-40B4-BE49-F238E27FC236}">
                <a16:creationId xmlns:a16="http://schemas.microsoft.com/office/drawing/2014/main" id="{1A7D453E-D255-4B74-3FB6-15B1B7A1153B}"/>
              </a:ext>
            </a:extLst>
          </p:cNvPr>
          <p:cNvSpPr txBox="1"/>
          <p:nvPr/>
        </p:nvSpPr>
        <p:spPr>
          <a:xfrm>
            <a:off x="4855253" y="1113099"/>
            <a:ext cx="3695242" cy="461665"/>
          </a:xfrm>
          <a:prstGeom prst="rect">
            <a:avLst/>
          </a:prstGeom>
          <a:noFill/>
        </p:spPr>
        <p:txBody>
          <a:bodyPr wrap="none" rtlCol="0">
            <a:spAutoFit/>
          </a:bodyPr>
          <a:lstStyle/>
          <a:p>
            <a:r>
              <a:rPr lang="en-US" sz="2400" dirty="0">
                <a:latin typeface="Suisse Int'l" panose="020B0504000000000000" pitchFamily="34" charset="-78"/>
                <a:cs typeface="Suisse Int'l" panose="020B0504000000000000" pitchFamily="34" charset="-78"/>
              </a:rPr>
              <a:t>Immune System Support*</a:t>
            </a:r>
          </a:p>
        </p:txBody>
      </p:sp>
      <p:sp>
        <p:nvSpPr>
          <p:cNvPr id="3" name="TextBox 2">
            <a:extLst>
              <a:ext uri="{FF2B5EF4-FFF2-40B4-BE49-F238E27FC236}">
                <a16:creationId xmlns:a16="http://schemas.microsoft.com/office/drawing/2014/main" id="{0DF4183A-6069-FBFC-8064-B7299BF85149}"/>
              </a:ext>
            </a:extLst>
          </p:cNvPr>
          <p:cNvSpPr txBox="1"/>
          <p:nvPr/>
        </p:nvSpPr>
        <p:spPr>
          <a:xfrm>
            <a:off x="5994988" y="1683426"/>
            <a:ext cx="1415772" cy="369332"/>
          </a:xfrm>
          <a:prstGeom prst="rect">
            <a:avLst/>
          </a:prstGeom>
          <a:noFill/>
        </p:spPr>
        <p:txBody>
          <a:bodyPr wrap="none" rtlCol="0">
            <a:spAutoFit/>
          </a:bodyPr>
          <a:lstStyle/>
          <a:p>
            <a:r>
              <a:rPr lang="en-US" dirty="0">
                <a:latin typeface="Suisse Int'l" panose="020B0504000000000000" pitchFamily="34" charset="-78"/>
                <a:cs typeface="Suisse Int'l" panose="020B0504000000000000" pitchFamily="34" charset="-78"/>
              </a:rPr>
              <a:t>All included</a:t>
            </a:r>
          </a:p>
        </p:txBody>
      </p:sp>
      <p:sp>
        <p:nvSpPr>
          <p:cNvPr id="4" name="TextBox 3">
            <a:extLst>
              <a:ext uri="{FF2B5EF4-FFF2-40B4-BE49-F238E27FC236}">
                <a16:creationId xmlns:a16="http://schemas.microsoft.com/office/drawing/2014/main" id="{27D900A8-79C1-04D3-D91B-8F039FB3179E}"/>
              </a:ext>
            </a:extLst>
          </p:cNvPr>
          <p:cNvSpPr txBox="1"/>
          <p:nvPr/>
        </p:nvSpPr>
        <p:spPr>
          <a:xfrm>
            <a:off x="4900428" y="3390785"/>
            <a:ext cx="931656" cy="600164"/>
          </a:xfrm>
          <a:prstGeom prst="rect">
            <a:avLst/>
          </a:prstGeom>
          <a:noFill/>
        </p:spPr>
        <p:txBody>
          <a:bodyPr wrap="square" rtlCol="0">
            <a:spAutoFit/>
          </a:bodyPr>
          <a:lstStyle/>
          <a:p>
            <a:pPr algn="ctr"/>
            <a:r>
              <a:rPr lang="en-US" sz="1100" dirty="0">
                <a:latin typeface="Suisse Int'l" panose="020B0504000000000000" pitchFamily="34" charset="-78"/>
                <a:cs typeface="Suisse Int'l" panose="020B0504000000000000" pitchFamily="34" charset="-78"/>
              </a:rPr>
              <a:t>A systematic approach</a:t>
            </a:r>
          </a:p>
        </p:txBody>
      </p:sp>
      <p:sp>
        <p:nvSpPr>
          <p:cNvPr id="5" name="TextBox 4">
            <a:extLst>
              <a:ext uri="{FF2B5EF4-FFF2-40B4-BE49-F238E27FC236}">
                <a16:creationId xmlns:a16="http://schemas.microsoft.com/office/drawing/2014/main" id="{8036AF1C-53B1-BAD3-D251-8AAFA1E38262}"/>
              </a:ext>
            </a:extLst>
          </p:cNvPr>
          <p:cNvSpPr txBox="1"/>
          <p:nvPr/>
        </p:nvSpPr>
        <p:spPr>
          <a:xfrm>
            <a:off x="6012270" y="3390785"/>
            <a:ext cx="1233030" cy="600164"/>
          </a:xfrm>
          <a:prstGeom prst="rect">
            <a:avLst/>
          </a:prstGeom>
          <a:noFill/>
        </p:spPr>
        <p:txBody>
          <a:bodyPr wrap="square" rtlCol="0">
            <a:spAutoFit/>
          </a:bodyPr>
          <a:lstStyle/>
          <a:p>
            <a:pPr algn="ctr"/>
            <a:r>
              <a:rPr lang="en-US" sz="1100" dirty="0">
                <a:latin typeface="Suisse Int'l" panose="020B0504000000000000" pitchFamily="34" charset="-78"/>
                <a:cs typeface="Suisse Int'l" panose="020B0504000000000000" pitchFamily="34" charset="-78"/>
              </a:rPr>
              <a:t>A comprehensive effect</a:t>
            </a:r>
          </a:p>
        </p:txBody>
      </p:sp>
      <p:sp>
        <p:nvSpPr>
          <p:cNvPr id="6" name="TextBox 5">
            <a:extLst>
              <a:ext uri="{FF2B5EF4-FFF2-40B4-BE49-F238E27FC236}">
                <a16:creationId xmlns:a16="http://schemas.microsoft.com/office/drawing/2014/main" id="{FCFE1333-AD53-7054-80BC-C9CD607A6E28}"/>
              </a:ext>
            </a:extLst>
          </p:cNvPr>
          <p:cNvSpPr txBox="1"/>
          <p:nvPr/>
        </p:nvSpPr>
        <p:spPr>
          <a:xfrm>
            <a:off x="7379291" y="3552367"/>
            <a:ext cx="990977" cy="276999"/>
          </a:xfrm>
          <a:prstGeom prst="rect">
            <a:avLst/>
          </a:prstGeom>
          <a:noFill/>
        </p:spPr>
        <p:txBody>
          <a:bodyPr wrap="none" rtlCol="0">
            <a:spAutoFit/>
          </a:bodyPr>
          <a:lstStyle/>
          <a:p>
            <a:pPr algn="ctr"/>
            <a:r>
              <a:rPr lang="en-US" sz="1200" dirty="0">
                <a:latin typeface="Suisse Int'l" panose="020B0504000000000000" pitchFamily="34" charset="-78"/>
                <a:cs typeface="Suisse Int'l" panose="020B0504000000000000" pitchFamily="34" charset="-78"/>
              </a:rPr>
              <a:t>Easy to use</a:t>
            </a:r>
          </a:p>
        </p:txBody>
      </p:sp>
      <p:pic>
        <p:nvPicPr>
          <p:cNvPr id="7" name="Picture 6" descr="A green background with white text&#10;&#10;AI-generated content may be incorrect.">
            <a:extLst>
              <a:ext uri="{FF2B5EF4-FFF2-40B4-BE49-F238E27FC236}">
                <a16:creationId xmlns:a16="http://schemas.microsoft.com/office/drawing/2014/main" id="{668913D5-B33A-B994-5947-181901A5711B}"/>
              </a:ext>
            </a:extLst>
          </p:cNvPr>
          <p:cNvPicPr>
            <a:picLocks noChangeAspect="1"/>
          </p:cNvPicPr>
          <p:nvPr/>
        </p:nvPicPr>
        <p:blipFill>
          <a:blip r:embed="rId4"/>
          <a:stretch>
            <a:fillRect/>
          </a:stretch>
        </p:blipFill>
        <p:spPr bwMode="auto">
          <a:xfrm>
            <a:off x="1416074" y="2794854"/>
            <a:ext cx="2649800" cy="1353759"/>
          </a:xfrm>
          <a:prstGeom prst="rect">
            <a:avLst/>
          </a:prstGeom>
        </p:spPr>
      </p:pic>
      <p:pic>
        <p:nvPicPr>
          <p:cNvPr id="8" name="Picture 2">
            <a:extLst>
              <a:ext uri="{FF2B5EF4-FFF2-40B4-BE49-F238E27FC236}">
                <a16:creationId xmlns:a16="http://schemas.microsoft.com/office/drawing/2014/main" id="{1C8D15CF-54C9-AB20-6734-DF191FA42533}"/>
              </a:ext>
            </a:extLst>
          </p:cNvPr>
          <p:cNvPicPr>
            <a:picLocks noChangeAspect="1" noChangeArrowheads="1"/>
          </p:cNvPicPr>
          <p:nvPr/>
        </p:nvPicPr>
        <p:blipFill>
          <a:blip r:embed="rId3"/>
          <a:srcRect l="52394" t="50378" r="5269" b="32493"/>
          <a:stretch>
            <a:fillRect/>
          </a:stretch>
        </p:blipFill>
        <p:spPr bwMode="auto">
          <a:xfrm>
            <a:off x="4855253" y="2375656"/>
            <a:ext cx="3547064" cy="1015129"/>
          </a:xfrm>
          <a:prstGeom prst="rect">
            <a:avLst/>
          </a:prstGeom>
          <a:noFill/>
        </p:spPr>
      </p:pic>
      <p:sp>
        <p:nvSpPr>
          <p:cNvPr id="9" name="TextBox 8">
            <a:extLst>
              <a:ext uri="{FF2B5EF4-FFF2-40B4-BE49-F238E27FC236}">
                <a16:creationId xmlns:a16="http://schemas.microsoft.com/office/drawing/2014/main" id="{0AEAFCF1-14E7-2970-0D92-3FB2EB555329}"/>
              </a:ext>
            </a:extLst>
          </p:cNvPr>
          <p:cNvSpPr txBox="1"/>
          <p:nvPr/>
        </p:nvSpPr>
        <p:spPr>
          <a:xfrm>
            <a:off x="3773103" y="4461094"/>
            <a:ext cx="4629214" cy="369332"/>
          </a:xfrm>
          <a:prstGeom prst="rect">
            <a:avLst/>
          </a:prstGeom>
          <a:noFill/>
          <a:ln>
            <a:solidFill>
              <a:schemeClr val="tx1"/>
            </a:solidFill>
          </a:ln>
        </p:spPr>
        <p:txBody>
          <a:bodyPr wrap="square" rtlCol="0">
            <a:spAutoFit/>
          </a:bodyPr>
          <a:lstStyle/>
          <a:p>
            <a:r>
              <a:rPr lang="en-US" sz="900" dirty="0"/>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object 3"/>
          <p:cNvSpPr txBox="1"/>
          <p:nvPr/>
        </p:nvSpPr>
        <p:spPr bwMode="auto">
          <a:xfrm>
            <a:off x="3328351" y="4461094"/>
            <a:ext cx="2487295" cy="307777"/>
          </a:xfrm>
          <a:prstGeom prst="rect">
            <a:avLst/>
          </a:prstGeom>
        </p:spPr>
        <p:txBody>
          <a:bodyPr vert="horz" wrap="square" lIns="0" tIns="0" rIns="0" bIns="0"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marL="12700" algn="ctr">
              <a:lnSpc>
                <a:spcPts val="2375"/>
              </a:lnSpc>
              <a:defRPr/>
            </a:pPr>
            <a:r>
              <a:rPr lang="en-US" sz="1200" spc="55">
                <a:solidFill>
                  <a:schemeClr val="bg1">
                    <a:lumMod val="95000"/>
                  </a:schemeClr>
                </a:solidFill>
              </a:rPr>
              <a:t>CORAL-CLUB.COM</a:t>
            </a:r>
          </a:p>
        </p:txBody>
      </p:sp>
      <p:pic>
        <p:nvPicPr>
          <p:cNvPr id="9" name="Изображение 17" descr="CC_Logo_Green.eps"/>
          <p:cNvPicPr>
            <a:picLocks noChangeAspect="1"/>
          </p:cNvPicPr>
          <p:nvPr/>
        </p:nvPicPr>
        <p:blipFill>
          <a:blip r:embed="rId3"/>
          <a:stretch/>
        </p:blipFill>
        <p:spPr bwMode="auto">
          <a:xfrm>
            <a:off x="8072305" y="145109"/>
            <a:ext cx="515154" cy="340666"/>
          </a:xfrm>
          <a:prstGeom prst="rect">
            <a:avLst/>
          </a:prstGeom>
        </p:spPr>
      </p:pic>
      <p:sp>
        <p:nvSpPr>
          <p:cNvPr id="8" name="TextBox 7"/>
          <p:cNvSpPr txBox="1"/>
          <p:nvPr/>
        </p:nvSpPr>
        <p:spPr bwMode="auto">
          <a:xfrm>
            <a:off x="4033114" y="1917987"/>
            <a:ext cx="1617188" cy="1323894"/>
          </a:xfrm>
          <a:prstGeom prst="rect">
            <a:avLst/>
          </a:prstGeom>
          <a:noFill/>
        </p:spPr>
        <p:txBody>
          <a:bodyPr wrap="square" lIns="0" numCol="1" spcCol="457200" rtlCol="0">
            <a:noAutofit/>
          </a:bodyPr>
          <a:lstStyle/>
          <a:p>
            <a:pPr algn="ctr">
              <a:buClr>
                <a:schemeClr val="accent2"/>
              </a:buClr>
              <a:defRPr/>
            </a:pPr>
            <a:endParaRPr lang="en-US" sz="9600" b="1">
              <a:solidFill>
                <a:schemeClr val="tx1">
                  <a:lumMod val="50000"/>
                  <a:lumOff val="50000"/>
                </a:schemeClr>
              </a:solidFill>
              <a:latin typeface="Raleway"/>
            </a:endParaRPr>
          </a:p>
        </p:txBody>
      </p:sp>
      <p:pic>
        <p:nvPicPr>
          <p:cNvPr id="4098" name="Picture 2"/>
          <p:cNvPicPr>
            <a:picLocks noChangeAspect="1" noChangeArrowheads="1"/>
          </p:cNvPicPr>
          <p:nvPr/>
        </p:nvPicPr>
        <p:blipFill>
          <a:blip r:embed="rId4"/>
          <a:stretch/>
        </p:blipFill>
        <p:spPr bwMode="auto">
          <a:xfrm>
            <a:off x="-2" y="0"/>
            <a:ext cx="5212081" cy="5162687"/>
          </a:xfrm>
          <a:prstGeom prst="rect">
            <a:avLst/>
          </a:prstGeom>
          <a:noFill/>
          <a:ln>
            <a:noFill/>
          </a:ln>
          <a:effectLst/>
        </p:spPr>
      </p:pic>
      <p:sp>
        <p:nvSpPr>
          <p:cNvPr id="2" name="Прямоугольник 1"/>
          <p:cNvSpPr/>
          <p:nvPr/>
        </p:nvSpPr>
        <p:spPr bwMode="auto">
          <a:xfrm>
            <a:off x="4571998" y="2780216"/>
            <a:ext cx="4572000" cy="1200329"/>
          </a:xfrm>
          <a:prstGeom prst="rect">
            <a:avLst/>
          </a:prstGeom>
        </p:spPr>
        <p:txBody>
          <a:bodyPr>
            <a:spAutoFit/>
          </a:bodyPr>
          <a:lstStyle/>
          <a:p>
            <a:pPr algn="ctr">
              <a:defRPr/>
            </a:pPr>
            <a:r>
              <a:rPr lang="en-US" i="1" dirty="0">
                <a:solidFill>
                  <a:schemeClr val="accent5">
                    <a:lumMod val="75000"/>
                  </a:schemeClr>
                </a:solidFill>
              </a:rPr>
              <a:t>The </a:t>
            </a:r>
            <a:r>
              <a:rPr lang="en-US" b="1" i="1" dirty="0">
                <a:solidFill>
                  <a:schemeClr val="accent5">
                    <a:lumMod val="75000"/>
                  </a:schemeClr>
                </a:solidFill>
              </a:rPr>
              <a:t>Healthy Gut Program </a:t>
            </a:r>
            <a:r>
              <a:rPr lang="en-US" i="1" dirty="0">
                <a:solidFill>
                  <a:schemeClr val="accent5">
                    <a:lumMod val="75000"/>
                  </a:schemeClr>
                </a:solidFill>
              </a:rPr>
              <a:t>serves as a perfect entry point for new customers or distributors, providing a powerful launchpad for long-term growth!</a:t>
            </a:r>
            <a:endParaRPr lang="ru-RU" i="1" dirty="0">
              <a:solidFill>
                <a:schemeClr val="accent5">
                  <a:lumMod val="75000"/>
                </a:schemeClr>
              </a:solidFill>
            </a:endParaRPr>
          </a:p>
        </p:txBody>
      </p:sp>
      <p:sp>
        <p:nvSpPr>
          <p:cNvPr id="10" name="TextBox 9"/>
          <p:cNvSpPr txBox="1"/>
          <p:nvPr/>
        </p:nvSpPr>
        <p:spPr bwMode="auto">
          <a:xfrm>
            <a:off x="3899139" y="793318"/>
            <a:ext cx="5244859" cy="1200329"/>
          </a:xfrm>
          <a:prstGeom prst="rect">
            <a:avLst/>
          </a:prstGeom>
          <a:noFill/>
          <a:ln>
            <a:noFill/>
          </a:ln>
        </p:spPr>
        <p:txBody>
          <a:bodyPr wrap="square" rtlCol="0">
            <a:spAutoFit/>
          </a:bodyPr>
          <a:lstStyle/>
          <a:p>
            <a:pPr algn="ctr">
              <a:defRPr/>
            </a:pPr>
            <a:r>
              <a:rPr lang="en-US" sz="3600" b="1" dirty="0">
                <a:solidFill>
                  <a:schemeClr val="accent5">
                    <a:lumMod val="75000"/>
                  </a:schemeClr>
                </a:solidFill>
              </a:rPr>
              <a:t>A Smart Start to Your Coral Club Journey</a:t>
            </a:r>
            <a:r>
              <a:rPr lang="ru-RU" sz="3600" b="1" dirty="0">
                <a:solidFill>
                  <a:schemeClr val="accent5">
                    <a:lumMod val="75000"/>
                  </a:schemeClr>
                </a:solidFill>
              </a:rPr>
              <a:t>!</a:t>
            </a:r>
          </a:p>
        </p:txBody>
      </p:sp>
      <p:pic>
        <p:nvPicPr>
          <p:cNvPr id="3" name="Picture 2" descr="A green background with white text&#10;&#10;AI-generated content may be incorrect.">
            <a:extLst>
              <a:ext uri="{FF2B5EF4-FFF2-40B4-BE49-F238E27FC236}">
                <a16:creationId xmlns:a16="http://schemas.microsoft.com/office/drawing/2014/main" id="{05BA6AD9-ED40-1B65-3F11-1D5FE8EFC27A}"/>
              </a:ext>
            </a:extLst>
          </p:cNvPr>
          <p:cNvPicPr>
            <a:picLocks noChangeAspect="1"/>
          </p:cNvPicPr>
          <p:nvPr/>
        </p:nvPicPr>
        <p:blipFill>
          <a:blip r:embed="rId5"/>
          <a:stretch>
            <a:fillRect/>
          </a:stretch>
        </p:blipFill>
        <p:spPr bwMode="auto">
          <a:xfrm>
            <a:off x="1516887" y="3852558"/>
            <a:ext cx="2382252" cy="12170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object 3"/>
          <p:cNvSpPr txBox="1"/>
          <p:nvPr/>
        </p:nvSpPr>
        <p:spPr bwMode="auto">
          <a:xfrm>
            <a:off x="3328351" y="4461094"/>
            <a:ext cx="2487295" cy="307777"/>
          </a:xfrm>
          <a:prstGeom prst="rect">
            <a:avLst/>
          </a:prstGeom>
        </p:spPr>
        <p:txBody>
          <a:bodyPr vert="horz" wrap="square" lIns="0" tIns="0" rIns="0" bIns="0"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marL="12700" algn="ctr">
              <a:lnSpc>
                <a:spcPts val="2375"/>
              </a:lnSpc>
              <a:defRPr/>
            </a:pPr>
            <a:r>
              <a:rPr lang="en-US" sz="1200" spc="55">
                <a:solidFill>
                  <a:schemeClr val="bg1">
                    <a:lumMod val="95000"/>
                  </a:schemeClr>
                </a:solidFill>
              </a:rPr>
              <a:t>CORAL-CLUB.COM</a:t>
            </a:r>
          </a:p>
        </p:txBody>
      </p:sp>
      <p:pic>
        <p:nvPicPr>
          <p:cNvPr id="7" name="Изображение 17" descr="CC_Logo_Green.eps"/>
          <p:cNvPicPr>
            <a:picLocks noChangeAspect="1"/>
          </p:cNvPicPr>
          <p:nvPr/>
        </p:nvPicPr>
        <p:blipFill>
          <a:blip r:embed="rId3"/>
          <a:stretch/>
        </p:blipFill>
        <p:spPr bwMode="auto">
          <a:xfrm>
            <a:off x="8072305" y="145109"/>
            <a:ext cx="515154" cy="340666"/>
          </a:xfrm>
          <a:prstGeom prst="rect">
            <a:avLst/>
          </a:prstGeom>
        </p:spPr>
      </p:pic>
      <p:sp>
        <p:nvSpPr>
          <p:cNvPr id="6" name="object 2"/>
          <p:cNvSpPr txBox="1"/>
          <p:nvPr/>
        </p:nvSpPr>
        <p:spPr bwMode="auto">
          <a:xfrm>
            <a:off x="4415243" y="1265033"/>
            <a:ext cx="4572002" cy="2947730"/>
          </a:xfrm>
          <a:prstGeom prst="rect">
            <a:avLst/>
          </a:prstGeom>
        </p:spPr>
        <p:txBody>
          <a:bodyPr vert="horz" wrap="square" lIns="0" tIns="0" rIns="0" bIns="0" rtlCol="0">
            <a:spAutoFit/>
          </a:bodyPr>
          <a:lstStyle/>
          <a:p>
            <a:pPr marL="12700">
              <a:lnSpc>
                <a:spcPts val="5940"/>
              </a:lnSpc>
              <a:defRPr/>
            </a:pPr>
            <a:r>
              <a:rPr lang="ru-RU" sz="2000" b="1" spc="240" dirty="0">
                <a:solidFill>
                  <a:srgbClr val="008000"/>
                </a:solidFill>
                <a:latin typeface="Raleway"/>
                <a:cs typeface="Arial"/>
              </a:rPr>
              <a:t> </a:t>
            </a:r>
            <a:r>
              <a:rPr lang="en-US" sz="2000" b="1" spc="240" dirty="0">
                <a:solidFill>
                  <a:srgbClr val="008000"/>
                </a:solidFill>
                <a:latin typeface="Raleway"/>
                <a:cs typeface="Arial"/>
              </a:rPr>
              <a:t>Retail price:</a:t>
            </a:r>
            <a:endParaRPr dirty="0"/>
          </a:p>
          <a:p>
            <a:pPr marL="12700">
              <a:lnSpc>
                <a:spcPts val="5940"/>
              </a:lnSpc>
              <a:defRPr/>
            </a:pPr>
            <a:r>
              <a:rPr lang="en-US" sz="2000" b="1" spc="240" dirty="0">
                <a:solidFill>
                  <a:srgbClr val="008000"/>
                </a:solidFill>
                <a:latin typeface="Raleway"/>
                <a:cs typeface="Arial"/>
              </a:rPr>
              <a:t>Club Member price:</a:t>
            </a:r>
            <a:endParaRPr dirty="0"/>
          </a:p>
          <a:p>
            <a:pPr marL="12700">
              <a:lnSpc>
                <a:spcPts val="5940"/>
              </a:lnSpc>
              <a:defRPr/>
            </a:pPr>
            <a:r>
              <a:rPr lang="en-US" sz="2000" b="1" spc="240" dirty="0">
                <a:solidFill>
                  <a:srgbClr val="008000"/>
                </a:solidFill>
                <a:latin typeface="Raleway"/>
                <a:cs typeface="Arial"/>
              </a:rPr>
              <a:t>Point Value:</a:t>
            </a:r>
            <a:endParaRPr dirty="0"/>
          </a:p>
          <a:p>
            <a:pPr marL="12700" algn="ctr">
              <a:lnSpc>
                <a:spcPts val="5940"/>
              </a:lnSpc>
              <a:defRPr/>
            </a:pPr>
            <a:endParaRPr sz="3600" dirty="0">
              <a:solidFill>
                <a:srgbClr val="FCA904"/>
              </a:solidFill>
              <a:latin typeface="Raleway"/>
              <a:cs typeface="Arial"/>
            </a:endParaRPr>
          </a:p>
        </p:txBody>
      </p:sp>
      <p:pic>
        <p:nvPicPr>
          <p:cNvPr id="2" name="Picture 1" descr="A green background with white text&#10;&#10;AI-generated content may be incorrect.">
            <a:extLst>
              <a:ext uri="{FF2B5EF4-FFF2-40B4-BE49-F238E27FC236}">
                <a16:creationId xmlns:a16="http://schemas.microsoft.com/office/drawing/2014/main" id="{0F5B6A23-4B58-25D3-3CA1-9B750359E085}"/>
              </a:ext>
            </a:extLst>
          </p:cNvPr>
          <p:cNvPicPr>
            <a:picLocks noChangeAspect="1"/>
          </p:cNvPicPr>
          <p:nvPr/>
        </p:nvPicPr>
        <p:blipFill>
          <a:blip r:embed="rId4"/>
          <a:stretch>
            <a:fillRect/>
          </a:stretch>
        </p:blipFill>
        <p:spPr bwMode="auto">
          <a:xfrm>
            <a:off x="156755" y="1515290"/>
            <a:ext cx="4059782" cy="20741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59" name="Shape 759"/>
          <p:cNvSpPr>
            <a:spLocks noGrp="1"/>
          </p:cNvSpPr>
          <p:nvPr>
            <p:ph type="sldNum" sz="quarter" idx="4294967295"/>
          </p:nvPr>
        </p:nvSpPr>
        <p:spPr bwMode="auto">
          <a:xfrm>
            <a:off x="8969375" y="4651375"/>
            <a:ext cx="174625" cy="223838"/>
          </a:xfrm>
          <a:prstGeom prst="rect">
            <a:avLst/>
          </a:prstGeom>
        </p:spPr>
        <p:txBody>
          <a:bodyPr/>
          <a:lstStyle/>
          <a:p>
            <a:pPr lvl="0">
              <a:defRPr sz="1800" spc="0"/>
            </a:pPr>
            <a:fld id="{86CB4B4D-7CA3-9044-876B-883B54F8677D}" type="slidenum">
              <a:rPr sz="1400" spc="36"/>
              <a:t>4</a:t>
            </a:fld>
            <a:endParaRPr sz="1400" spc="36"/>
          </a:p>
        </p:txBody>
      </p:sp>
      <p:pic>
        <p:nvPicPr>
          <p:cNvPr id="33" name="Изображение 17" descr="CC_Logo_Green.eps"/>
          <p:cNvPicPr>
            <a:picLocks noChangeAspect="1"/>
          </p:cNvPicPr>
          <p:nvPr/>
        </p:nvPicPr>
        <p:blipFill>
          <a:blip r:embed="rId3">
            <a:biLevel thresh="50000"/>
          </a:blip>
          <a:stretch/>
        </p:blipFill>
        <p:spPr bwMode="auto">
          <a:xfrm>
            <a:off x="8072305" y="145109"/>
            <a:ext cx="515154" cy="340666"/>
          </a:xfrm>
          <a:prstGeom prst="rect">
            <a:avLst/>
          </a:prstGeom>
          <a:noFill/>
          <a:ln>
            <a:noFill/>
          </a:ln>
        </p:spPr>
      </p:pic>
      <p:pic>
        <p:nvPicPr>
          <p:cNvPr id="2" name="Рисунок 1"/>
          <p:cNvPicPr>
            <a:picLocks noChangeAspect="1"/>
          </p:cNvPicPr>
          <p:nvPr/>
        </p:nvPicPr>
        <p:blipFill>
          <a:blip r:embed="rId4"/>
          <a:stretch/>
        </p:blipFill>
        <p:spPr bwMode="auto">
          <a:xfrm>
            <a:off x="2395487" y="1236946"/>
            <a:ext cx="4506438" cy="2946517"/>
          </a:xfrm>
          <a:prstGeom prst="rect">
            <a:avLst/>
          </a:prstGeom>
        </p:spPr>
      </p:pic>
      <p:sp>
        <p:nvSpPr>
          <p:cNvPr id="3" name="TextBox 2"/>
          <p:cNvSpPr txBox="1"/>
          <p:nvPr/>
        </p:nvSpPr>
        <p:spPr bwMode="auto">
          <a:xfrm>
            <a:off x="723191" y="1098890"/>
            <a:ext cx="1890800" cy="1077218"/>
          </a:xfrm>
          <a:prstGeom prst="rect">
            <a:avLst/>
          </a:prstGeom>
          <a:noFill/>
        </p:spPr>
        <p:txBody>
          <a:bodyPr wrap="square" rtlCol="0">
            <a:spAutoFit/>
          </a:bodyPr>
          <a:lstStyle/>
          <a:p>
            <a:pPr algn="ctr">
              <a:defRPr/>
            </a:pPr>
            <a:r>
              <a:rPr lang="en-US" sz="1600" b="1" dirty="0">
                <a:solidFill>
                  <a:srgbClr val="C00000"/>
                </a:solidFill>
                <a:latin typeface="Raleway"/>
              </a:rPr>
              <a:t>Less beneficial microbes can multiply on fast carbs*</a:t>
            </a:r>
            <a:endParaRPr lang="ru-RU" sz="1600" b="1" dirty="0">
              <a:solidFill>
                <a:srgbClr val="C00000"/>
              </a:solidFill>
              <a:latin typeface="Raleway"/>
            </a:endParaRPr>
          </a:p>
        </p:txBody>
      </p:sp>
      <p:sp>
        <p:nvSpPr>
          <p:cNvPr id="8" name="TextBox 7"/>
          <p:cNvSpPr txBox="1"/>
          <p:nvPr/>
        </p:nvSpPr>
        <p:spPr bwMode="auto">
          <a:xfrm>
            <a:off x="6521974" y="1096743"/>
            <a:ext cx="2400198" cy="830997"/>
          </a:xfrm>
          <a:prstGeom prst="rect">
            <a:avLst/>
          </a:prstGeom>
          <a:noFill/>
        </p:spPr>
        <p:txBody>
          <a:bodyPr wrap="square" rtlCol="0">
            <a:spAutoFit/>
          </a:bodyPr>
          <a:lstStyle/>
          <a:p>
            <a:pPr algn="ctr">
              <a:defRPr/>
            </a:pPr>
            <a:r>
              <a:rPr lang="en-US" sz="1600" b="1" dirty="0">
                <a:solidFill>
                  <a:srgbClr val="C00000"/>
                </a:solidFill>
                <a:latin typeface="Raleway"/>
              </a:rPr>
              <a:t>Beneficial flora thrive on fiber and fermented foods*</a:t>
            </a:r>
            <a:endParaRPr lang="ru-RU" sz="1600" b="1" dirty="0">
              <a:solidFill>
                <a:srgbClr val="C00000"/>
              </a:solidFill>
              <a:latin typeface="Raleway"/>
            </a:endParaRPr>
          </a:p>
        </p:txBody>
      </p:sp>
      <p:pic>
        <p:nvPicPr>
          <p:cNvPr id="4" name="Рисунок 3"/>
          <p:cNvPicPr>
            <a:picLocks noChangeAspect="1"/>
          </p:cNvPicPr>
          <p:nvPr/>
        </p:nvPicPr>
        <p:blipFill>
          <a:blip r:embed="rId5"/>
          <a:stretch/>
        </p:blipFill>
        <p:spPr bwMode="auto">
          <a:xfrm>
            <a:off x="2033158" y="3240659"/>
            <a:ext cx="958519" cy="958519"/>
          </a:xfrm>
          <a:prstGeom prst="rect">
            <a:avLst/>
          </a:prstGeom>
        </p:spPr>
      </p:pic>
      <p:pic>
        <p:nvPicPr>
          <p:cNvPr id="7" name="Рисунок 6"/>
          <p:cNvPicPr>
            <a:picLocks noChangeAspect="1"/>
          </p:cNvPicPr>
          <p:nvPr/>
        </p:nvPicPr>
        <p:blipFill>
          <a:blip r:embed="rId6"/>
          <a:stretch/>
        </p:blipFill>
        <p:spPr bwMode="auto">
          <a:xfrm>
            <a:off x="6386765" y="3204757"/>
            <a:ext cx="1030319" cy="1030319"/>
          </a:xfrm>
          <a:prstGeom prst="rect">
            <a:avLst/>
          </a:prstGeom>
        </p:spPr>
      </p:pic>
      <p:pic>
        <p:nvPicPr>
          <p:cNvPr id="6" name="Рисунок 5"/>
          <p:cNvPicPr>
            <a:picLocks noChangeAspect="1"/>
          </p:cNvPicPr>
          <p:nvPr/>
        </p:nvPicPr>
        <p:blipFill>
          <a:blip r:embed="rId7"/>
          <a:stretch/>
        </p:blipFill>
        <p:spPr bwMode="auto">
          <a:xfrm>
            <a:off x="6108502" y="3460512"/>
            <a:ext cx="826945" cy="826945"/>
          </a:xfrm>
          <a:prstGeom prst="rect">
            <a:avLst/>
          </a:prstGeom>
        </p:spPr>
      </p:pic>
      <p:pic>
        <p:nvPicPr>
          <p:cNvPr id="12" name="Изображение 17" descr="CC_Logo_Green.eps"/>
          <p:cNvPicPr>
            <a:picLocks noChangeAspect="1"/>
          </p:cNvPicPr>
          <p:nvPr/>
        </p:nvPicPr>
        <p:blipFill>
          <a:blip r:embed="rId3"/>
          <a:stretch/>
        </p:blipFill>
        <p:spPr bwMode="auto">
          <a:xfrm>
            <a:off x="8086196" y="344015"/>
            <a:ext cx="689688" cy="456083"/>
          </a:xfrm>
          <a:prstGeom prst="rect">
            <a:avLst/>
          </a:prstGeom>
          <a:noFill/>
          <a:ln>
            <a:noFill/>
          </a:ln>
        </p:spPr>
      </p:pic>
      <p:sp>
        <p:nvSpPr>
          <p:cNvPr id="5" name="TextBox 4">
            <a:extLst>
              <a:ext uri="{FF2B5EF4-FFF2-40B4-BE49-F238E27FC236}">
                <a16:creationId xmlns:a16="http://schemas.microsoft.com/office/drawing/2014/main" id="{ACE552A6-3481-9ABE-1E4C-CF3BFEB37AD2}"/>
              </a:ext>
            </a:extLst>
          </p:cNvPr>
          <p:cNvSpPr txBox="1"/>
          <p:nvPr/>
        </p:nvSpPr>
        <p:spPr>
          <a:xfrm>
            <a:off x="5041783" y="4513277"/>
            <a:ext cx="3734101" cy="507831"/>
          </a:xfrm>
          <a:prstGeom prst="rect">
            <a:avLst/>
          </a:prstGeom>
          <a:noFill/>
          <a:ln>
            <a:solidFill>
              <a:schemeClr val="tx1"/>
            </a:solidFill>
          </a:ln>
        </p:spPr>
        <p:txBody>
          <a:bodyPr wrap="square" rtlCol="0">
            <a:spAutoFit/>
          </a:bodyPr>
          <a:lstStyle/>
          <a:p>
            <a:r>
              <a:rPr lang="en-US" sz="900" dirty="0"/>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 name="Группа 7"/>
          <p:cNvGrpSpPr/>
          <p:nvPr/>
        </p:nvGrpSpPr>
        <p:grpSpPr bwMode="auto">
          <a:xfrm>
            <a:off x="-1" y="4380306"/>
            <a:ext cx="9144001" cy="763194"/>
            <a:chOff x="-1" y="3266429"/>
            <a:chExt cx="9144001" cy="1877071"/>
          </a:xfrm>
        </p:grpSpPr>
        <p:pic>
          <p:nvPicPr>
            <p:cNvPr id="10" name="Рисунок 9"/>
            <p:cNvPicPr>
              <a:picLocks noChangeAspect="1"/>
            </p:cNvPicPr>
            <p:nvPr/>
          </p:nvPicPr>
          <p:blipFill>
            <a:blip r:embed="rId3"/>
            <a:stretch/>
          </p:blipFill>
          <p:spPr bwMode="auto">
            <a:xfrm flipH="1">
              <a:off x="0" y="4761903"/>
              <a:ext cx="9143999" cy="381597"/>
            </a:xfrm>
            <a:prstGeom prst="rect">
              <a:avLst/>
            </a:prstGeom>
          </p:spPr>
        </p:pic>
        <p:pic>
          <p:nvPicPr>
            <p:cNvPr id="11" name="Рисунок 10"/>
            <p:cNvPicPr>
              <a:picLocks noChangeAspect="1"/>
            </p:cNvPicPr>
            <p:nvPr/>
          </p:nvPicPr>
          <p:blipFill>
            <a:blip r:embed="rId3"/>
            <a:stretch/>
          </p:blipFill>
          <p:spPr bwMode="auto">
            <a:xfrm flipH="1">
              <a:off x="1" y="4380306"/>
              <a:ext cx="9143999" cy="381597"/>
            </a:xfrm>
            <a:prstGeom prst="rect">
              <a:avLst/>
            </a:prstGeom>
          </p:spPr>
        </p:pic>
        <p:pic>
          <p:nvPicPr>
            <p:cNvPr id="12" name="Рисунок 11"/>
            <p:cNvPicPr>
              <a:picLocks noChangeAspect="1"/>
            </p:cNvPicPr>
            <p:nvPr/>
          </p:nvPicPr>
          <p:blipFill>
            <a:blip r:embed="rId3"/>
            <a:stretch/>
          </p:blipFill>
          <p:spPr bwMode="auto">
            <a:xfrm flipH="1">
              <a:off x="1" y="3998709"/>
              <a:ext cx="9143999" cy="381597"/>
            </a:xfrm>
            <a:prstGeom prst="rect">
              <a:avLst/>
            </a:prstGeom>
          </p:spPr>
        </p:pic>
        <p:pic>
          <p:nvPicPr>
            <p:cNvPr id="13" name="Рисунок 12"/>
            <p:cNvPicPr>
              <a:picLocks noChangeAspect="1"/>
            </p:cNvPicPr>
            <p:nvPr/>
          </p:nvPicPr>
          <p:blipFill>
            <a:blip r:embed="rId3"/>
            <a:stretch/>
          </p:blipFill>
          <p:spPr bwMode="auto">
            <a:xfrm flipH="1">
              <a:off x="-1" y="3632184"/>
              <a:ext cx="9143999" cy="381597"/>
            </a:xfrm>
            <a:prstGeom prst="rect">
              <a:avLst/>
            </a:prstGeom>
          </p:spPr>
        </p:pic>
        <p:pic>
          <p:nvPicPr>
            <p:cNvPr id="14" name="Рисунок 13"/>
            <p:cNvPicPr>
              <a:picLocks noChangeAspect="1"/>
            </p:cNvPicPr>
            <p:nvPr/>
          </p:nvPicPr>
          <p:blipFill>
            <a:blip r:embed="rId3"/>
            <a:stretch/>
          </p:blipFill>
          <p:spPr bwMode="auto">
            <a:xfrm flipH="1">
              <a:off x="1" y="3266429"/>
              <a:ext cx="9143999" cy="381597"/>
            </a:xfrm>
            <a:prstGeom prst="rect">
              <a:avLst/>
            </a:prstGeom>
          </p:spPr>
        </p:pic>
      </p:grpSp>
      <p:pic>
        <p:nvPicPr>
          <p:cNvPr id="33" name="Изображение 17" descr="CC_Logo_Green.eps"/>
          <p:cNvPicPr>
            <a:picLocks noChangeAspect="1"/>
          </p:cNvPicPr>
          <p:nvPr/>
        </p:nvPicPr>
        <p:blipFill>
          <a:blip r:embed="rId4">
            <a:biLevel thresh="50000"/>
          </a:blip>
          <a:stretch/>
        </p:blipFill>
        <p:spPr bwMode="auto">
          <a:xfrm>
            <a:off x="8072305" y="145109"/>
            <a:ext cx="515154" cy="340666"/>
          </a:xfrm>
          <a:prstGeom prst="rect">
            <a:avLst/>
          </a:prstGeom>
          <a:noFill/>
          <a:ln>
            <a:noFill/>
          </a:ln>
        </p:spPr>
      </p:pic>
      <p:sp>
        <p:nvSpPr>
          <p:cNvPr id="5" name="TextBox 4"/>
          <p:cNvSpPr txBox="1"/>
          <p:nvPr/>
        </p:nvSpPr>
        <p:spPr bwMode="auto">
          <a:xfrm>
            <a:off x="5353050" y="295488"/>
            <a:ext cx="3616325" cy="923330"/>
          </a:xfrm>
          <a:prstGeom prst="rect">
            <a:avLst/>
          </a:prstGeom>
          <a:noFill/>
        </p:spPr>
        <p:txBody>
          <a:bodyPr wrap="square" rtlCol="0">
            <a:spAutoFit/>
          </a:bodyPr>
          <a:lstStyle/>
          <a:p>
            <a:pPr>
              <a:defRPr/>
            </a:pPr>
            <a:endParaRPr lang="ru-RU" b="1"/>
          </a:p>
          <a:p>
            <a:pPr>
              <a:defRPr/>
            </a:pPr>
            <a:endParaRPr lang="ru-RU"/>
          </a:p>
          <a:p>
            <a:pPr>
              <a:defRPr/>
            </a:pPr>
            <a:endParaRPr lang="ru-RU"/>
          </a:p>
        </p:txBody>
      </p:sp>
      <p:sp>
        <p:nvSpPr>
          <p:cNvPr id="4" name="TextBox 3"/>
          <p:cNvSpPr txBox="1"/>
          <p:nvPr/>
        </p:nvSpPr>
        <p:spPr bwMode="auto">
          <a:xfrm>
            <a:off x="1" y="4524785"/>
            <a:ext cx="9143997" cy="400110"/>
          </a:xfrm>
          <a:prstGeom prst="rect">
            <a:avLst/>
          </a:prstGeom>
          <a:noFill/>
        </p:spPr>
        <p:txBody>
          <a:bodyPr wrap="square" rtlCol="0">
            <a:spAutoFit/>
          </a:bodyPr>
          <a:lstStyle/>
          <a:p>
            <a:pPr algn="ctr">
              <a:defRPr/>
            </a:pPr>
            <a:r>
              <a:rPr lang="en-US" sz="2000" b="1" dirty="0">
                <a:solidFill>
                  <a:srgbClr val="0070C0"/>
                </a:solidFill>
                <a:latin typeface="Raleway"/>
              </a:rPr>
              <a:t>A balanced microbiome = a healthy body!*</a:t>
            </a:r>
            <a:endParaRPr lang="ru-RU" sz="2000" b="1" dirty="0">
              <a:solidFill>
                <a:srgbClr val="0070C0"/>
              </a:solidFill>
              <a:latin typeface="Raleway"/>
            </a:endParaRPr>
          </a:p>
        </p:txBody>
      </p:sp>
      <p:sp>
        <p:nvSpPr>
          <p:cNvPr id="6" name="TextBox 5"/>
          <p:cNvSpPr txBox="1"/>
          <p:nvPr/>
        </p:nvSpPr>
        <p:spPr bwMode="auto">
          <a:xfrm>
            <a:off x="5059614" y="2654300"/>
            <a:ext cx="3352781" cy="738664"/>
          </a:xfrm>
          <a:prstGeom prst="rect">
            <a:avLst/>
          </a:prstGeom>
          <a:noFill/>
        </p:spPr>
        <p:txBody>
          <a:bodyPr wrap="square" rtlCol="0">
            <a:spAutoFit/>
          </a:bodyPr>
          <a:lstStyle/>
          <a:p>
            <a:pPr algn="ctr">
              <a:defRPr/>
            </a:pPr>
            <a:r>
              <a:rPr lang="en-US" sz="1400" i="1" dirty="0">
                <a:solidFill>
                  <a:srgbClr val="C00000"/>
                </a:solidFill>
              </a:rPr>
              <a:t>An average person carries about 3 pounds of gut bacteria.</a:t>
            </a:r>
            <a:r>
              <a:rPr lang="en-US" sz="1400" dirty="0">
                <a:solidFill>
                  <a:srgbClr val="C00000"/>
                </a:solidFill>
              </a:rPr>
              <a:t> †</a:t>
            </a:r>
            <a:r>
              <a:rPr lang="en-US" sz="1400" i="1" dirty="0">
                <a:solidFill>
                  <a:srgbClr val="C00000"/>
                </a:solidFill>
              </a:rPr>
              <a:t> This internal ecosystem helps maintain balance and harmony*</a:t>
            </a:r>
            <a:endParaRPr lang="ru-RU" sz="1400" i="1" dirty="0">
              <a:solidFill>
                <a:srgbClr val="C00000"/>
              </a:solidFill>
            </a:endParaRPr>
          </a:p>
        </p:txBody>
      </p:sp>
      <p:sp>
        <p:nvSpPr>
          <p:cNvPr id="15" name="TextBox 14"/>
          <p:cNvSpPr txBox="1"/>
          <p:nvPr/>
        </p:nvSpPr>
        <p:spPr bwMode="auto">
          <a:xfrm>
            <a:off x="4815031" y="1079204"/>
            <a:ext cx="3841949" cy="1446550"/>
          </a:xfrm>
          <a:prstGeom prst="rect">
            <a:avLst/>
          </a:prstGeom>
          <a:noFill/>
        </p:spPr>
        <p:txBody>
          <a:bodyPr wrap="square" rtlCol="0">
            <a:spAutoFit/>
          </a:bodyPr>
          <a:lstStyle/>
          <a:p>
            <a:pPr>
              <a:defRPr/>
            </a:pPr>
            <a:r>
              <a:rPr lang="en-US" sz="8800" b="1" dirty="0">
                <a:solidFill>
                  <a:srgbClr val="C00000"/>
                </a:solidFill>
                <a:latin typeface="Raleway"/>
              </a:rPr>
              <a:t>3.3 lbs.</a:t>
            </a:r>
            <a:endParaRPr lang="ru-RU" sz="8800" b="1" dirty="0">
              <a:solidFill>
                <a:srgbClr val="C00000"/>
              </a:solidFill>
              <a:latin typeface="Raleway"/>
            </a:endParaRPr>
          </a:p>
        </p:txBody>
      </p:sp>
      <p:pic>
        <p:nvPicPr>
          <p:cNvPr id="2" name="Рисунок 1"/>
          <p:cNvPicPr>
            <a:picLocks noChangeAspect="1"/>
          </p:cNvPicPr>
          <p:nvPr/>
        </p:nvPicPr>
        <p:blipFill>
          <a:blip r:embed="rId5"/>
          <a:stretch/>
        </p:blipFill>
        <p:spPr bwMode="auto">
          <a:xfrm>
            <a:off x="1089459" y="757153"/>
            <a:ext cx="3184678" cy="2552025"/>
          </a:xfrm>
          <a:prstGeom prst="rect">
            <a:avLst/>
          </a:prstGeom>
        </p:spPr>
      </p:pic>
      <p:sp>
        <p:nvSpPr>
          <p:cNvPr id="18" name="Прямоугольник 17"/>
          <p:cNvSpPr/>
          <p:nvPr/>
        </p:nvSpPr>
        <p:spPr bwMode="auto">
          <a:xfrm>
            <a:off x="992146" y="817424"/>
            <a:ext cx="3336825" cy="2431482"/>
          </a:xfrm>
          <a:prstGeom prst="rect">
            <a:avLst/>
          </a:prstGeom>
          <a:noFill/>
          <a:ln w="190500">
            <a:solidFill>
              <a:srgbClr val="58B46A"/>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sp>
        <p:nvSpPr>
          <p:cNvPr id="3" name="TextBox 2">
            <a:extLst>
              <a:ext uri="{FF2B5EF4-FFF2-40B4-BE49-F238E27FC236}">
                <a16:creationId xmlns:a16="http://schemas.microsoft.com/office/drawing/2014/main" id="{6BA90098-6BC1-7D7F-790B-9380C8A40132}"/>
              </a:ext>
            </a:extLst>
          </p:cNvPr>
          <p:cNvSpPr txBox="1"/>
          <p:nvPr/>
        </p:nvSpPr>
        <p:spPr>
          <a:xfrm>
            <a:off x="192947" y="3816991"/>
            <a:ext cx="3556932" cy="507831"/>
          </a:xfrm>
          <a:prstGeom prst="rect">
            <a:avLst/>
          </a:prstGeom>
          <a:noFill/>
        </p:spPr>
        <p:txBody>
          <a:bodyPr wrap="square" rtlCol="0">
            <a:spAutoFit/>
          </a:bodyPr>
          <a:lstStyle/>
          <a:p>
            <a:r>
              <a:rPr lang="en-US" sz="900" dirty="0"/>
              <a:t>† Sender R., Fuchs S., Milo R. </a:t>
            </a:r>
            <a:r>
              <a:rPr lang="en-US" sz="900" i="1" dirty="0"/>
              <a:t>Are we really vastly outnumbered? Revisiting the ratio of bacterial to host cells in humans.</a:t>
            </a:r>
            <a:r>
              <a:rPr lang="en-US" sz="900" dirty="0"/>
              <a:t> Cell. 2016; 164(3): 337–340.</a:t>
            </a:r>
          </a:p>
        </p:txBody>
      </p:sp>
      <p:sp>
        <p:nvSpPr>
          <p:cNvPr id="7" name="TextBox 6">
            <a:extLst>
              <a:ext uri="{FF2B5EF4-FFF2-40B4-BE49-F238E27FC236}">
                <a16:creationId xmlns:a16="http://schemas.microsoft.com/office/drawing/2014/main" id="{5909D3FF-289C-9652-667C-B3F68DFFD3D6}"/>
              </a:ext>
            </a:extLst>
          </p:cNvPr>
          <p:cNvSpPr txBox="1"/>
          <p:nvPr/>
        </p:nvSpPr>
        <p:spPr>
          <a:xfrm>
            <a:off x="4572000" y="3816991"/>
            <a:ext cx="4169328" cy="369332"/>
          </a:xfrm>
          <a:prstGeom prst="rect">
            <a:avLst/>
          </a:prstGeom>
          <a:noFill/>
          <a:ln>
            <a:solidFill>
              <a:schemeClr val="tx1"/>
            </a:solidFill>
          </a:ln>
        </p:spPr>
        <p:txBody>
          <a:bodyPr wrap="square" rtlCol="0">
            <a:spAutoFit/>
          </a:bodyPr>
          <a:lstStyle/>
          <a:p>
            <a:r>
              <a:rPr lang="en-US" sz="900" dirty="0"/>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3" name="Изображение 17" descr="CC_Logo_Green.eps"/>
          <p:cNvPicPr>
            <a:picLocks noChangeAspect="1"/>
          </p:cNvPicPr>
          <p:nvPr/>
        </p:nvPicPr>
        <p:blipFill>
          <a:blip r:embed="rId3">
            <a:biLevel thresh="50000"/>
          </a:blip>
          <a:stretch/>
        </p:blipFill>
        <p:spPr bwMode="auto">
          <a:xfrm>
            <a:off x="8072305" y="145109"/>
            <a:ext cx="515154" cy="340666"/>
          </a:xfrm>
          <a:prstGeom prst="rect">
            <a:avLst/>
          </a:prstGeom>
          <a:noFill/>
          <a:ln>
            <a:noFill/>
          </a:ln>
        </p:spPr>
      </p:pic>
      <p:pic>
        <p:nvPicPr>
          <p:cNvPr id="3" name="Рисунок 2"/>
          <p:cNvPicPr>
            <a:picLocks noChangeAspect="1"/>
          </p:cNvPicPr>
          <p:nvPr/>
        </p:nvPicPr>
        <p:blipFill>
          <a:blip r:embed="rId4"/>
          <a:stretch/>
        </p:blipFill>
        <p:spPr bwMode="auto">
          <a:xfrm>
            <a:off x="295372" y="464272"/>
            <a:ext cx="3770091" cy="3404861"/>
          </a:xfrm>
          <a:prstGeom prst="rect">
            <a:avLst/>
          </a:prstGeom>
          <a:ln w="76200">
            <a:solidFill>
              <a:schemeClr val="accent1"/>
            </a:solidFill>
          </a:ln>
        </p:spPr>
      </p:pic>
      <p:sp>
        <p:nvSpPr>
          <p:cNvPr id="6" name="TextBox 5"/>
          <p:cNvSpPr txBox="1"/>
          <p:nvPr/>
        </p:nvSpPr>
        <p:spPr bwMode="auto">
          <a:xfrm>
            <a:off x="5473164" y="1079204"/>
            <a:ext cx="2985926" cy="1446550"/>
          </a:xfrm>
          <a:prstGeom prst="rect">
            <a:avLst/>
          </a:prstGeom>
          <a:noFill/>
        </p:spPr>
        <p:txBody>
          <a:bodyPr wrap="square" rtlCol="0">
            <a:spAutoFit/>
          </a:bodyPr>
          <a:lstStyle/>
          <a:p>
            <a:pPr>
              <a:defRPr/>
            </a:pPr>
            <a:r>
              <a:rPr lang="ru-RU" sz="8800" b="1">
                <a:solidFill>
                  <a:srgbClr val="C00000"/>
                </a:solidFill>
                <a:latin typeface="Raleway"/>
              </a:rPr>
              <a:t>70%</a:t>
            </a:r>
          </a:p>
        </p:txBody>
      </p:sp>
      <p:sp>
        <p:nvSpPr>
          <p:cNvPr id="14" name="TextBox 13"/>
          <p:cNvSpPr txBox="1"/>
          <p:nvPr/>
        </p:nvSpPr>
        <p:spPr bwMode="auto">
          <a:xfrm>
            <a:off x="5304199" y="2654300"/>
            <a:ext cx="3352781" cy="523220"/>
          </a:xfrm>
          <a:prstGeom prst="rect">
            <a:avLst/>
          </a:prstGeom>
          <a:noFill/>
        </p:spPr>
        <p:txBody>
          <a:bodyPr wrap="square" rtlCol="0">
            <a:spAutoFit/>
          </a:bodyPr>
          <a:lstStyle/>
          <a:p>
            <a:pPr algn="ctr">
              <a:defRPr/>
            </a:pPr>
            <a:r>
              <a:rPr lang="ru-RU" sz="1400" i="1" dirty="0">
                <a:solidFill>
                  <a:srgbClr val="C00000"/>
                </a:solidFill>
              </a:rPr>
              <a:t>70% </a:t>
            </a:r>
            <a:r>
              <a:rPr lang="en-US" sz="1400" i="1" dirty="0">
                <a:solidFill>
                  <a:srgbClr val="C00000"/>
                </a:solidFill>
              </a:rPr>
              <a:t>of the body’s immune cells reside in the gut lining.</a:t>
            </a:r>
            <a:r>
              <a:rPr lang="en-US" sz="1400" dirty="0">
                <a:solidFill>
                  <a:srgbClr val="C00000"/>
                </a:solidFill>
              </a:rPr>
              <a:t> † *</a:t>
            </a:r>
            <a:endParaRPr lang="ru-RU" sz="1400" i="1" dirty="0">
              <a:solidFill>
                <a:srgbClr val="C00000"/>
              </a:solidFill>
            </a:endParaRPr>
          </a:p>
        </p:txBody>
      </p:sp>
      <p:sp>
        <p:nvSpPr>
          <p:cNvPr id="4" name="Прямоугольник 3"/>
          <p:cNvSpPr/>
          <p:nvPr/>
        </p:nvSpPr>
        <p:spPr bwMode="auto">
          <a:xfrm>
            <a:off x="0" y="4145175"/>
            <a:ext cx="9144000" cy="99832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sp>
        <p:nvSpPr>
          <p:cNvPr id="2" name="TextBox 1"/>
          <p:cNvSpPr txBox="1"/>
          <p:nvPr/>
        </p:nvSpPr>
        <p:spPr bwMode="auto">
          <a:xfrm>
            <a:off x="295372" y="4261644"/>
            <a:ext cx="8281850" cy="400110"/>
          </a:xfrm>
          <a:prstGeom prst="rect">
            <a:avLst/>
          </a:prstGeom>
          <a:noFill/>
        </p:spPr>
        <p:txBody>
          <a:bodyPr wrap="square" rtlCol="0">
            <a:spAutoFit/>
          </a:bodyPr>
          <a:lstStyle/>
          <a:p>
            <a:pPr>
              <a:defRPr/>
            </a:pPr>
            <a:r>
              <a:rPr lang="en-US" sz="2000" b="1" dirty="0">
                <a:solidFill>
                  <a:schemeClr val="bg1"/>
                </a:solidFill>
              </a:rPr>
              <a:t>An unbalanced gut may influence the body’s natural immune response.*</a:t>
            </a:r>
            <a:endParaRPr lang="ru-RU" sz="2000" b="1" dirty="0">
              <a:solidFill>
                <a:schemeClr val="bg1"/>
              </a:solidFill>
            </a:endParaRPr>
          </a:p>
        </p:txBody>
      </p:sp>
      <p:sp>
        <p:nvSpPr>
          <p:cNvPr id="5" name="TextBox 4">
            <a:extLst>
              <a:ext uri="{FF2B5EF4-FFF2-40B4-BE49-F238E27FC236}">
                <a16:creationId xmlns:a16="http://schemas.microsoft.com/office/drawing/2014/main" id="{5B726DCB-DFEE-ED21-14D5-ADEBEBE6FC17}"/>
              </a:ext>
            </a:extLst>
          </p:cNvPr>
          <p:cNvSpPr txBox="1"/>
          <p:nvPr/>
        </p:nvSpPr>
        <p:spPr>
          <a:xfrm>
            <a:off x="184559" y="4692531"/>
            <a:ext cx="4689445" cy="369332"/>
          </a:xfrm>
          <a:prstGeom prst="rect">
            <a:avLst/>
          </a:prstGeom>
          <a:noFill/>
          <a:ln>
            <a:solidFill>
              <a:schemeClr val="bg1"/>
            </a:solidFill>
          </a:ln>
        </p:spPr>
        <p:txBody>
          <a:bodyPr wrap="square" rtlCol="0">
            <a:spAutoFit/>
          </a:bodyPr>
          <a:lstStyle/>
          <a:p>
            <a:r>
              <a:rPr lang="en-US" sz="900" dirty="0">
                <a:solidFill>
                  <a:schemeClr val="bg1"/>
                </a:solidFill>
              </a:rPr>
              <a:t>† Canadian Digestive Health Foundation. </a:t>
            </a:r>
            <a:r>
              <a:rPr lang="en-US" sz="900" i="1" dirty="0">
                <a:solidFill>
                  <a:schemeClr val="bg1"/>
                </a:solidFill>
              </a:rPr>
              <a:t>How Nutrition Can Support Gut Health and the Immune System.</a:t>
            </a:r>
            <a:r>
              <a:rPr lang="en-US" sz="900" dirty="0">
                <a:solidFill>
                  <a:schemeClr val="bg1"/>
                </a:solidFill>
              </a:rPr>
              <a:t> Updated April 2023.</a:t>
            </a:r>
          </a:p>
        </p:txBody>
      </p:sp>
      <p:sp>
        <p:nvSpPr>
          <p:cNvPr id="9" name="TextBox 8">
            <a:extLst>
              <a:ext uri="{FF2B5EF4-FFF2-40B4-BE49-F238E27FC236}">
                <a16:creationId xmlns:a16="http://schemas.microsoft.com/office/drawing/2014/main" id="{F9078AC8-5D0B-A2AF-CC32-89D12E069168}"/>
              </a:ext>
            </a:extLst>
          </p:cNvPr>
          <p:cNvSpPr txBox="1"/>
          <p:nvPr/>
        </p:nvSpPr>
        <p:spPr>
          <a:xfrm>
            <a:off x="4957894" y="4637614"/>
            <a:ext cx="4093827" cy="369332"/>
          </a:xfrm>
          <a:prstGeom prst="rect">
            <a:avLst/>
          </a:prstGeom>
          <a:noFill/>
          <a:ln>
            <a:solidFill>
              <a:schemeClr val="bg1"/>
            </a:solidFill>
          </a:ln>
        </p:spPr>
        <p:txBody>
          <a:bodyPr wrap="square" rtlCol="0">
            <a:spAutoFit/>
          </a:bodyPr>
          <a:lstStyle/>
          <a:p>
            <a:r>
              <a:rPr lang="en-US" sz="900" dirty="0">
                <a:solidFill>
                  <a:schemeClr val="bg1"/>
                </a:solidFill>
              </a:rPr>
              <a:t>*These statements have not been evaluated by the Food and Drug Administration.  These products are not intended to diagnose, treat, cure, or prevent any disease.</a:t>
            </a:r>
            <a:endParaRPr lang="en-US" sz="1000"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3" name="Изображение 17" descr="CC_Logo_Green.eps"/>
          <p:cNvPicPr>
            <a:picLocks noChangeAspect="1"/>
          </p:cNvPicPr>
          <p:nvPr/>
        </p:nvPicPr>
        <p:blipFill>
          <a:blip r:embed="rId3">
            <a:biLevel thresh="50000"/>
          </a:blip>
          <a:stretch/>
        </p:blipFill>
        <p:spPr bwMode="auto">
          <a:xfrm>
            <a:off x="8072305" y="145109"/>
            <a:ext cx="515154" cy="340666"/>
          </a:xfrm>
          <a:prstGeom prst="rect">
            <a:avLst/>
          </a:prstGeom>
          <a:noFill/>
          <a:ln>
            <a:noFill/>
          </a:ln>
        </p:spPr>
      </p:pic>
      <p:pic>
        <p:nvPicPr>
          <p:cNvPr id="3" name="Рисунок 2"/>
          <p:cNvPicPr>
            <a:picLocks noChangeAspect="1"/>
          </p:cNvPicPr>
          <p:nvPr/>
        </p:nvPicPr>
        <p:blipFill>
          <a:blip r:embed="rId4"/>
          <a:stretch/>
        </p:blipFill>
        <p:spPr bwMode="auto">
          <a:xfrm>
            <a:off x="252616" y="297957"/>
            <a:ext cx="4088674" cy="3595792"/>
          </a:xfrm>
          <a:prstGeom prst="rect">
            <a:avLst/>
          </a:prstGeom>
          <a:ln w="76200">
            <a:solidFill>
              <a:srgbClr val="C00000"/>
            </a:solidFill>
          </a:ln>
        </p:spPr>
      </p:pic>
      <p:sp>
        <p:nvSpPr>
          <p:cNvPr id="7" name="TextBox 6"/>
          <p:cNvSpPr txBox="1"/>
          <p:nvPr/>
        </p:nvSpPr>
        <p:spPr bwMode="auto">
          <a:xfrm>
            <a:off x="4687048" y="1125200"/>
            <a:ext cx="3578682" cy="1446550"/>
          </a:xfrm>
          <a:prstGeom prst="rect">
            <a:avLst/>
          </a:prstGeom>
          <a:noFill/>
        </p:spPr>
        <p:txBody>
          <a:bodyPr wrap="square" rtlCol="0">
            <a:spAutoFit/>
          </a:bodyPr>
          <a:lstStyle/>
          <a:p>
            <a:pPr>
              <a:defRPr/>
            </a:pPr>
            <a:r>
              <a:rPr lang="ru-RU" sz="8800" b="1" dirty="0">
                <a:solidFill>
                  <a:srgbClr val="C00000"/>
                </a:solidFill>
                <a:latin typeface="Raleway"/>
              </a:rPr>
              <a:t>100 </a:t>
            </a:r>
            <a:r>
              <a:rPr lang="en-US" sz="5400" b="1" dirty="0">
                <a:solidFill>
                  <a:srgbClr val="C00000"/>
                </a:solidFill>
                <a:latin typeface="Raleway"/>
              </a:rPr>
              <a:t>mil</a:t>
            </a:r>
            <a:endParaRPr lang="ru-RU" sz="5400" b="1" dirty="0">
              <a:solidFill>
                <a:srgbClr val="C00000"/>
              </a:solidFill>
              <a:latin typeface="Raleway"/>
            </a:endParaRPr>
          </a:p>
        </p:txBody>
      </p:sp>
      <p:sp>
        <p:nvSpPr>
          <p:cNvPr id="8" name="TextBox 7"/>
          <p:cNvSpPr txBox="1"/>
          <p:nvPr/>
        </p:nvSpPr>
        <p:spPr bwMode="auto">
          <a:xfrm>
            <a:off x="4799999" y="2490214"/>
            <a:ext cx="3352781" cy="584775"/>
          </a:xfrm>
          <a:prstGeom prst="rect">
            <a:avLst/>
          </a:prstGeom>
          <a:noFill/>
        </p:spPr>
        <p:txBody>
          <a:bodyPr wrap="square" rtlCol="0">
            <a:spAutoFit/>
          </a:bodyPr>
          <a:lstStyle/>
          <a:p>
            <a:pPr algn="ctr">
              <a:defRPr/>
            </a:pPr>
            <a:r>
              <a:rPr lang="ru-RU" sz="1400" i="1" dirty="0">
                <a:solidFill>
                  <a:srgbClr val="C00000"/>
                </a:solidFill>
              </a:rPr>
              <a:t>100</a:t>
            </a:r>
            <a:r>
              <a:rPr lang="en-US" sz="1400" i="1" dirty="0">
                <a:solidFill>
                  <a:srgbClr val="C00000"/>
                </a:solidFill>
              </a:rPr>
              <a:t>,</a:t>
            </a:r>
            <a:r>
              <a:rPr lang="ru-RU" sz="1400" i="1" dirty="0">
                <a:solidFill>
                  <a:srgbClr val="C00000"/>
                </a:solidFill>
              </a:rPr>
              <a:t>000</a:t>
            </a:r>
            <a:r>
              <a:rPr lang="en-US" sz="1400" i="1" dirty="0">
                <a:solidFill>
                  <a:srgbClr val="C00000"/>
                </a:solidFill>
              </a:rPr>
              <a:t>,</a:t>
            </a:r>
            <a:r>
              <a:rPr lang="ru-RU" sz="1400" i="1" dirty="0">
                <a:solidFill>
                  <a:srgbClr val="C00000"/>
                </a:solidFill>
              </a:rPr>
              <a:t>000 </a:t>
            </a:r>
            <a:r>
              <a:rPr lang="en-US" sz="1400" i="1" dirty="0">
                <a:solidFill>
                  <a:srgbClr val="C00000"/>
                </a:solidFill>
              </a:rPr>
              <a:t>nerve cells are included in the gut’s nervous system.</a:t>
            </a:r>
            <a:r>
              <a:rPr lang="en-US" dirty="0"/>
              <a:t> </a:t>
            </a:r>
            <a:r>
              <a:rPr lang="en-US" dirty="0">
                <a:solidFill>
                  <a:srgbClr val="C00000"/>
                </a:solidFill>
              </a:rPr>
              <a:t>† *</a:t>
            </a:r>
            <a:endParaRPr dirty="0">
              <a:solidFill>
                <a:srgbClr val="C00000"/>
              </a:solidFill>
            </a:endParaRPr>
          </a:p>
        </p:txBody>
      </p:sp>
      <p:pic>
        <p:nvPicPr>
          <p:cNvPr id="2051" name="Picture 3"/>
          <p:cNvPicPr>
            <a:picLocks noChangeAspect="1" noChangeArrowheads="1"/>
          </p:cNvPicPr>
          <p:nvPr/>
        </p:nvPicPr>
        <p:blipFill>
          <a:blip r:embed="rId5"/>
          <a:stretch/>
        </p:blipFill>
        <p:spPr bwMode="auto">
          <a:xfrm>
            <a:off x="-58723" y="4010297"/>
            <a:ext cx="9277102" cy="1190515"/>
          </a:xfrm>
          <a:prstGeom prst="rect">
            <a:avLst/>
          </a:prstGeom>
          <a:noFill/>
          <a:ln>
            <a:noFill/>
          </a:ln>
          <a:effectLst/>
        </p:spPr>
      </p:pic>
      <p:sp>
        <p:nvSpPr>
          <p:cNvPr id="2" name="TextBox 1"/>
          <p:cNvSpPr txBox="1"/>
          <p:nvPr/>
        </p:nvSpPr>
        <p:spPr bwMode="auto">
          <a:xfrm>
            <a:off x="252616" y="4144161"/>
            <a:ext cx="8800949" cy="646331"/>
          </a:xfrm>
          <a:prstGeom prst="rect">
            <a:avLst/>
          </a:prstGeom>
          <a:noFill/>
        </p:spPr>
        <p:txBody>
          <a:bodyPr wrap="square" rtlCol="0">
            <a:spAutoFit/>
          </a:bodyPr>
          <a:lstStyle/>
          <a:p>
            <a:pPr>
              <a:defRPr/>
            </a:pPr>
            <a:r>
              <a:rPr lang="en-US" b="1" dirty="0">
                <a:solidFill>
                  <a:schemeClr val="bg1"/>
                </a:solidFill>
              </a:rPr>
              <a:t>The gut and brain are closely connected—an unbalanced gut may affect mood, focus, and overall mental well-being. </a:t>
            </a:r>
            <a:r>
              <a:rPr lang="en-US" dirty="0">
                <a:solidFill>
                  <a:schemeClr val="bg1"/>
                </a:solidFill>
              </a:rPr>
              <a:t>†</a:t>
            </a:r>
            <a:r>
              <a:rPr lang="en-US" dirty="0">
                <a:solidFill>
                  <a:srgbClr val="C00000"/>
                </a:solidFill>
              </a:rPr>
              <a:t> </a:t>
            </a:r>
            <a:r>
              <a:rPr lang="en-US" b="1" dirty="0">
                <a:solidFill>
                  <a:schemeClr val="bg1"/>
                </a:solidFill>
              </a:rPr>
              <a:t>*</a:t>
            </a:r>
            <a:endParaRPr lang="ru-RU" b="1" dirty="0">
              <a:solidFill>
                <a:schemeClr val="bg1"/>
              </a:solidFill>
            </a:endParaRPr>
          </a:p>
        </p:txBody>
      </p:sp>
      <p:sp>
        <p:nvSpPr>
          <p:cNvPr id="4" name="TextBox 3">
            <a:extLst>
              <a:ext uri="{FF2B5EF4-FFF2-40B4-BE49-F238E27FC236}">
                <a16:creationId xmlns:a16="http://schemas.microsoft.com/office/drawing/2014/main" id="{D99126E4-B6EB-DE93-4E72-7BFA947F9DB8}"/>
              </a:ext>
            </a:extLst>
          </p:cNvPr>
          <p:cNvSpPr txBox="1"/>
          <p:nvPr/>
        </p:nvSpPr>
        <p:spPr>
          <a:xfrm>
            <a:off x="1065402" y="4605556"/>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04A2BD7F-9DA0-50C6-A7A8-28B6393DC630}"/>
              </a:ext>
            </a:extLst>
          </p:cNvPr>
          <p:cNvSpPr txBox="1"/>
          <p:nvPr/>
        </p:nvSpPr>
        <p:spPr>
          <a:xfrm>
            <a:off x="87802" y="4748169"/>
            <a:ext cx="4524298" cy="338554"/>
          </a:xfrm>
          <a:prstGeom prst="rect">
            <a:avLst/>
          </a:prstGeom>
          <a:noFill/>
        </p:spPr>
        <p:txBody>
          <a:bodyPr wrap="square" rtlCol="0">
            <a:spAutoFit/>
          </a:bodyPr>
          <a:lstStyle/>
          <a:p>
            <a:r>
              <a:rPr lang="en-US" sz="800" dirty="0">
                <a:solidFill>
                  <a:schemeClr val="bg1"/>
                </a:solidFill>
              </a:rPr>
              <a:t>†John Hopkins Medicine.  The Brain-Gut Connection, https://www.hopkinsmedicine.org/health/wellness-and-prevention/the-brain-gut-connection</a:t>
            </a:r>
          </a:p>
        </p:txBody>
      </p:sp>
      <p:sp>
        <p:nvSpPr>
          <p:cNvPr id="6" name="TextBox 5">
            <a:extLst>
              <a:ext uri="{FF2B5EF4-FFF2-40B4-BE49-F238E27FC236}">
                <a16:creationId xmlns:a16="http://schemas.microsoft.com/office/drawing/2014/main" id="{BD2F3226-DA1B-BFF2-423B-3235BA1C7BE5}"/>
              </a:ext>
            </a:extLst>
          </p:cNvPr>
          <p:cNvSpPr txBox="1"/>
          <p:nvPr/>
        </p:nvSpPr>
        <p:spPr>
          <a:xfrm>
            <a:off x="4925574" y="4605555"/>
            <a:ext cx="3833767" cy="338554"/>
          </a:xfrm>
          <a:prstGeom prst="rect">
            <a:avLst/>
          </a:prstGeom>
          <a:noFill/>
          <a:ln>
            <a:solidFill>
              <a:schemeClr val="bg1"/>
            </a:solidFill>
          </a:ln>
        </p:spPr>
        <p:txBody>
          <a:bodyPr wrap="square" rtlCol="0">
            <a:spAutoFit/>
          </a:bodyPr>
          <a:lstStyle/>
          <a:p>
            <a:r>
              <a:rPr lang="en-US" sz="800" dirty="0">
                <a:solidFill>
                  <a:schemeClr val="bg1"/>
                </a:solidFill>
              </a:rPr>
              <a:t>*These statements have not been evaluated by the Food and Drug Administration.  These products are not intended to diagnose, treat, cure, or prevent any disease.</a:t>
            </a:r>
          </a:p>
        </p:txBody>
      </p:sp>
      <p:sp>
        <p:nvSpPr>
          <p:cNvPr id="10" name="TextBox 9">
            <a:extLst>
              <a:ext uri="{FF2B5EF4-FFF2-40B4-BE49-F238E27FC236}">
                <a16:creationId xmlns:a16="http://schemas.microsoft.com/office/drawing/2014/main" id="{CC0630EE-A212-9404-6F1E-56ED087398A0}"/>
              </a:ext>
            </a:extLst>
          </p:cNvPr>
          <p:cNvSpPr txBox="1"/>
          <p:nvPr/>
        </p:nvSpPr>
        <p:spPr>
          <a:xfrm>
            <a:off x="2241958" y="2025752"/>
            <a:ext cx="4651694" cy="369332"/>
          </a:xfrm>
          <a:prstGeom prst="rect">
            <a:avLst/>
          </a:prstGeom>
          <a:noFill/>
        </p:spPr>
        <p:txBody>
          <a:bodyPr wrap="square">
            <a:spAutoFit/>
          </a:bodyPr>
          <a:lstStyle/>
          <a:p>
            <a:r>
              <a:rPr lang="en-US" dirty="0"/>
              <a:t> </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3" name="Изображение 17" descr="CC_Logo_Green.eps"/>
          <p:cNvPicPr>
            <a:picLocks noChangeAspect="1"/>
          </p:cNvPicPr>
          <p:nvPr/>
        </p:nvPicPr>
        <p:blipFill>
          <a:blip r:embed="rId3">
            <a:biLevel thresh="50000"/>
          </a:blip>
          <a:stretch/>
        </p:blipFill>
        <p:spPr bwMode="auto">
          <a:xfrm>
            <a:off x="8072305" y="145109"/>
            <a:ext cx="515154" cy="340666"/>
          </a:xfrm>
          <a:prstGeom prst="rect">
            <a:avLst/>
          </a:prstGeom>
          <a:noFill/>
          <a:ln>
            <a:noFill/>
          </a:ln>
        </p:spPr>
      </p:pic>
      <p:pic>
        <p:nvPicPr>
          <p:cNvPr id="3" name="Рисунок 2"/>
          <p:cNvPicPr>
            <a:picLocks noChangeAspect="1"/>
          </p:cNvPicPr>
          <p:nvPr/>
        </p:nvPicPr>
        <p:blipFill>
          <a:blip r:embed="rId4"/>
          <a:srcRect b="-394"/>
          <a:stretch/>
        </p:blipFill>
        <p:spPr bwMode="auto">
          <a:xfrm>
            <a:off x="287380" y="315442"/>
            <a:ext cx="3947587" cy="3603413"/>
          </a:xfrm>
          <a:prstGeom prst="rect">
            <a:avLst/>
          </a:prstGeom>
          <a:ln w="76200">
            <a:solidFill>
              <a:srgbClr val="0070C0"/>
            </a:solidFill>
          </a:ln>
        </p:spPr>
      </p:pic>
      <p:pic>
        <p:nvPicPr>
          <p:cNvPr id="1026" name="Picture 2"/>
          <p:cNvPicPr>
            <a:picLocks noChangeAspect="1" noChangeArrowheads="1"/>
          </p:cNvPicPr>
          <p:nvPr/>
        </p:nvPicPr>
        <p:blipFill>
          <a:blip r:embed="rId5">
            <a:duotone>
              <a:schemeClr val="accent1">
                <a:shade val="45000"/>
                <a:satMod val="135000"/>
              </a:schemeClr>
              <a:prstClr val="white"/>
            </a:duotone>
          </a:blip>
          <a:stretch/>
        </p:blipFill>
        <p:spPr bwMode="auto">
          <a:xfrm>
            <a:off x="5436770" y="185135"/>
            <a:ext cx="2635533" cy="1850413"/>
          </a:xfrm>
          <a:prstGeom prst="rect">
            <a:avLst/>
          </a:prstGeom>
          <a:noFill/>
          <a:ln>
            <a:noFill/>
          </a:ln>
          <a:effectLst/>
        </p:spPr>
      </p:pic>
      <p:sp>
        <p:nvSpPr>
          <p:cNvPr id="4" name="TextBox 3"/>
          <p:cNvSpPr txBox="1"/>
          <p:nvPr/>
        </p:nvSpPr>
        <p:spPr bwMode="auto">
          <a:xfrm>
            <a:off x="6387735" y="694844"/>
            <a:ext cx="1084217" cy="830997"/>
          </a:xfrm>
          <a:prstGeom prst="rect">
            <a:avLst/>
          </a:prstGeom>
          <a:noFill/>
        </p:spPr>
        <p:txBody>
          <a:bodyPr wrap="square" rtlCol="0">
            <a:spAutoFit/>
          </a:bodyPr>
          <a:lstStyle/>
          <a:p>
            <a:pPr>
              <a:defRPr/>
            </a:pPr>
            <a:r>
              <a:rPr lang="ru-RU" sz="4800" b="1"/>
              <a:t>0%</a:t>
            </a:r>
          </a:p>
        </p:txBody>
      </p:sp>
      <p:sp>
        <p:nvSpPr>
          <p:cNvPr id="7" name="TextBox 6"/>
          <p:cNvSpPr txBox="1"/>
          <p:nvPr/>
        </p:nvSpPr>
        <p:spPr bwMode="auto">
          <a:xfrm>
            <a:off x="5253452" y="2141209"/>
            <a:ext cx="3352781" cy="523220"/>
          </a:xfrm>
          <a:prstGeom prst="rect">
            <a:avLst/>
          </a:prstGeom>
          <a:noFill/>
        </p:spPr>
        <p:txBody>
          <a:bodyPr wrap="square" rtlCol="0">
            <a:spAutoFit/>
          </a:bodyPr>
          <a:lstStyle/>
          <a:p>
            <a:pPr algn="ctr">
              <a:defRPr/>
            </a:pPr>
            <a:r>
              <a:rPr lang="en-US" sz="1400" i="1" dirty="0">
                <a:solidFill>
                  <a:srgbClr val="C00000"/>
                </a:solidFill>
              </a:rPr>
              <a:t>When digestion is insufficient, nutrients may not be fully absorbed.*</a:t>
            </a:r>
            <a:endParaRPr lang="ru-RU" sz="1400" i="1" dirty="0">
              <a:solidFill>
                <a:srgbClr val="C00000"/>
              </a:solidFill>
            </a:endParaRPr>
          </a:p>
        </p:txBody>
      </p:sp>
      <p:pic>
        <p:nvPicPr>
          <p:cNvPr id="3074" name="Picture 2"/>
          <p:cNvPicPr>
            <a:picLocks noChangeAspect="1" noChangeArrowheads="1"/>
          </p:cNvPicPr>
          <p:nvPr/>
        </p:nvPicPr>
        <p:blipFill>
          <a:blip r:embed="rId6"/>
          <a:stretch/>
        </p:blipFill>
        <p:spPr bwMode="auto">
          <a:xfrm>
            <a:off x="-49213" y="4135915"/>
            <a:ext cx="9242425" cy="1096962"/>
          </a:xfrm>
          <a:prstGeom prst="rect">
            <a:avLst/>
          </a:prstGeom>
          <a:noFill/>
          <a:ln>
            <a:noFill/>
          </a:ln>
          <a:effectLst/>
        </p:spPr>
      </p:pic>
      <p:sp>
        <p:nvSpPr>
          <p:cNvPr id="2" name="TextBox 1"/>
          <p:cNvSpPr txBox="1"/>
          <p:nvPr/>
        </p:nvSpPr>
        <p:spPr bwMode="auto">
          <a:xfrm>
            <a:off x="483326" y="4323806"/>
            <a:ext cx="8425543" cy="430887"/>
          </a:xfrm>
          <a:prstGeom prst="rect">
            <a:avLst/>
          </a:prstGeom>
          <a:noFill/>
        </p:spPr>
        <p:txBody>
          <a:bodyPr wrap="square" rtlCol="0">
            <a:spAutoFit/>
          </a:bodyPr>
          <a:lstStyle/>
          <a:p>
            <a:pPr>
              <a:defRPr/>
            </a:pPr>
            <a:r>
              <a:rPr lang="en-US" sz="2200" b="1" dirty="0">
                <a:solidFill>
                  <a:schemeClr val="bg1"/>
                </a:solidFill>
              </a:rPr>
              <a:t>This may contribute to occasional fatigue and low energy.*</a:t>
            </a:r>
            <a:endParaRPr lang="ru-RU" sz="2800" b="1" dirty="0"/>
          </a:p>
        </p:txBody>
      </p:sp>
      <p:sp>
        <p:nvSpPr>
          <p:cNvPr id="5" name="TextBox 4">
            <a:extLst>
              <a:ext uri="{FF2B5EF4-FFF2-40B4-BE49-F238E27FC236}">
                <a16:creationId xmlns:a16="http://schemas.microsoft.com/office/drawing/2014/main" id="{A5B1F64C-F16F-1AFB-6791-4375DB883C5C}"/>
              </a:ext>
            </a:extLst>
          </p:cNvPr>
          <p:cNvSpPr txBox="1"/>
          <p:nvPr/>
        </p:nvSpPr>
        <p:spPr>
          <a:xfrm>
            <a:off x="377505" y="4742506"/>
            <a:ext cx="8228728" cy="230832"/>
          </a:xfrm>
          <a:prstGeom prst="rect">
            <a:avLst/>
          </a:prstGeom>
          <a:noFill/>
          <a:ln>
            <a:solidFill>
              <a:schemeClr val="bg1"/>
            </a:solidFill>
          </a:ln>
        </p:spPr>
        <p:txBody>
          <a:bodyPr wrap="square" rtlCol="0">
            <a:spAutoFit/>
          </a:bodyPr>
          <a:lstStyle/>
          <a:p>
            <a:r>
              <a:rPr lang="en-US" sz="900" dirty="0">
                <a:solidFill>
                  <a:schemeClr val="bg1"/>
                </a:solidFill>
              </a:rPr>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3" name="Изображение 17" descr="CC_Logo_Green.eps"/>
          <p:cNvPicPr>
            <a:picLocks noChangeAspect="1"/>
          </p:cNvPicPr>
          <p:nvPr/>
        </p:nvPicPr>
        <p:blipFill>
          <a:blip r:embed="rId3">
            <a:biLevel thresh="50000"/>
          </a:blip>
          <a:stretch/>
        </p:blipFill>
        <p:spPr bwMode="auto">
          <a:xfrm>
            <a:off x="8072305" y="145109"/>
            <a:ext cx="515154" cy="340666"/>
          </a:xfrm>
          <a:prstGeom prst="rect">
            <a:avLst/>
          </a:prstGeom>
          <a:noFill/>
          <a:ln>
            <a:noFill/>
          </a:ln>
        </p:spPr>
      </p:pic>
      <p:pic>
        <p:nvPicPr>
          <p:cNvPr id="3" name="Рисунок 2"/>
          <p:cNvPicPr>
            <a:picLocks noChangeAspect="1"/>
          </p:cNvPicPr>
          <p:nvPr/>
        </p:nvPicPr>
        <p:blipFill>
          <a:blip r:embed="rId4"/>
          <a:stretch/>
        </p:blipFill>
        <p:spPr bwMode="auto">
          <a:xfrm>
            <a:off x="313507" y="237040"/>
            <a:ext cx="4023361" cy="3648103"/>
          </a:xfrm>
          <a:prstGeom prst="rect">
            <a:avLst/>
          </a:prstGeom>
          <a:ln w="76200">
            <a:solidFill>
              <a:srgbClr val="C00000"/>
            </a:solidFill>
          </a:ln>
        </p:spPr>
      </p:pic>
      <p:pic>
        <p:nvPicPr>
          <p:cNvPr id="5" name="Picture 2"/>
          <p:cNvPicPr>
            <a:picLocks noChangeAspect="1" noChangeArrowheads="1"/>
          </p:cNvPicPr>
          <p:nvPr/>
        </p:nvPicPr>
        <p:blipFill>
          <a:blip r:embed="rId5"/>
          <a:stretch/>
        </p:blipFill>
        <p:spPr bwMode="auto">
          <a:xfrm>
            <a:off x="5690849" y="299370"/>
            <a:ext cx="2381456" cy="2381456"/>
          </a:xfrm>
          <a:prstGeom prst="rect">
            <a:avLst/>
          </a:prstGeom>
          <a:noFill/>
          <a:ln>
            <a:noFill/>
          </a:ln>
          <a:effectLst/>
        </p:spPr>
      </p:pic>
      <p:sp>
        <p:nvSpPr>
          <p:cNvPr id="6" name="TextBox 5"/>
          <p:cNvSpPr txBox="1"/>
          <p:nvPr/>
        </p:nvSpPr>
        <p:spPr bwMode="auto">
          <a:xfrm>
            <a:off x="5258524" y="2681365"/>
            <a:ext cx="3352781" cy="523220"/>
          </a:xfrm>
          <a:prstGeom prst="rect">
            <a:avLst/>
          </a:prstGeom>
          <a:noFill/>
        </p:spPr>
        <p:txBody>
          <a:bodyPr wrap="square" rtlCol="0">
            <a:spAutoFit/>
          </a:bodyPr>
          <a:lstStyle/>
          <a:p>
            <a:pPr algn="ctr">
              <a:defRPr/>
            </a:pPr>
            <a:r>
              <a:rPr lang="en-US" sz="1400" i="1" dirty="0">
                <a:solidFill>
                  <a:srgbClr val="C00000"/>
                </a:solidFill>
              </a:rPr>
              <a:t>When gut flora is healthy, carbs burn faster, and weight stays in check.*</a:t>
            </a:r>
            <a:endParaRPr dirty="0"/>
          </a:p>
        </p:txBody>
      </p:sp>
      <p:sp>
        <p:nvSpPr>
          <p:cNvPr id="7" name="TextBox 6"/>
          <p:cNvSpPr txBox="1"/>
          <p:nvPr/>
        </p:nvSpPr>
        <p:spPr bwMode="auto">
          <a:xfrm>
            <a:off x="6165670" y="1572824"/>
            <a:ext cx="1546440" cy="769441"/>
          </a:xfrm>
          <a:prstGeom prst="rect">
            <a:avLst/>
          </a:prstGeom>
          <a:noFill/>
        </p:spPr>
        <p:txBody>
          <a:bodyPr wrap="square" rtlCol="0">
            <a:spAutoFit/>
          </a:bodyPr>
          <a:lstStyle/>
          <a:p>
            <a:pPr>
              <a:defRPr/>
            </a:pPr>
            <a:r>
              <a:rPr lang="en-US" sz="2000" b="1" dirty="0">
                <a:solidFill>
                  <a:srgbClr val="C00000"/>
                </a:solidFill>
              </a:rPr>
              <a:t>Weight Imbalance</a:t>
            </a:r>
            <a:r>
              <a:rPr lang="en-US" sz="2400" b="1" dirty="0">
                <a:solidFill>
                  <a:srgbClr val="C00000"/>
                </a:solidFill>
              </a:rPr>
              <a:t>*</a:t>
            </a:r>
            <a:endParaRPr lang="ru-RU" sz="2400" b="1" dirty="0">
              <a:solidFill>
                <a:srgbClr val="C00000"/>
              </a:solidFill>
            </a:endParaRPr>
          </a:p>
        </p:txBody>
      </p:sp>
      <p:pic>
        <p:nvPicPr>
          <p:cNvPr id="4098" name="Picture 2"/>
          <p:cNvPicPr>
            <a:picLocks noChangeAspect="1" noChangeArrowheads="1"/>
          </p:cNvPicPr>
          <p:nvPr/>
        </p:nvPicPr>
        <p:blipFill>
          <a:blip r:embed="rId6"/>
          <a:stretch/>
        </p:blipFill>
        <p:spPr bwMode="auto">
          <a:xfrm>
            <a:off x="-49213" y="4124076"/>
            <a:ext cx="9242425" cy="1096962"/>
          </a:xfrm>
          <a:prstGeom prst="rect">
            <a:avLst/>
          </a:prstGeom>
          <a:noFill/>
          <a:ln>
            <a:noFill/>
          </a:ln>
          <a:effectLst/>
        </p:spPr>
      </p:pic>
      <p:sp>
        <p:nvSpPr>
          <p:cNvPr id="2" name="TextBox 1"/>
          <p:cNvSpPr txBox="1"/>
          <p:nvPr/>
        </p:nvSpPr>
        <p:spPr bwMode="auto">
          <a:xfrm>
            <a:off x="313508" y="4457113"/>
            <a:ext cx="8516984" cy="430887"/>
          </a:xfrm>
          <a:prstGeom prst="rect">
            <a:avLst/>
          </a:prstGeom>
          <a:noFill/>
        </p:spPr>
        <p:txBody>
          <a:bodyPr wrap="square" rtlCol="0">
            <a:spAutoFit/>
          </a:bodyPr>
          <a:lstStyle/>
          <a:p>
            <a:pPr>
              <a:defRPr/>
            </a:pPr>
            <a:r>
              <a:rPr lang="en-US" sz="2200" b="1" dirty="0">
                <a:solidFill>
                  <a:schemeClr val="bg1"/>
                </a:solidFill>
              </a:rPr>
              <a:t>Unhealthy Gut = Slower Metabolism*</a:t>
            </a:r>
            <a:endParaRPr lang="ru-RU" sz="2200" b="1" dirty="0">
              <a:solidFill>
                <a:schemeClr val="bg1"/>
              </a:solidFill>
            </a:endParaRPr>
          </a:p>
        </p:txBody>
      </p:sp>
      <p:sp>
        <p:nvSpPr>
          <p:cNvPr id="4" name="TextBox 3">
            <a:extLst>
              <a:ext uri="{FF2B5EF4-FFF2-40B4-BE49-F238E27FC236}">
                <a16:creationId xmlns:a16="http://schemas.microsoft.com/office/drawing/2014/main" id="{E3B4D483-0D73-8FE1-2B99-43BB934D71EB}"/>
              </a:ext>
            </a:extLst>
          </p:cNvPr>
          <p:cNvSpPr txBox="1"/>
          <p:nvPr/>
        </p:nvSpPr>
        <p:spPr>
          <a:xfrm>
            <a:off x="4999839" y="4387442"/>
            <a:ext cx="3892491" cy="507831"/>
          </a:xfrm>
          <a:prstGeom prst="rect">
            <a:avLst/>
          </a:prstGeom>
          <a:noFill/>
          <a:ln>
            <a:solidFill>
              <a:schemeClr val="bg1"/>
            </a:solidFill>
          </a:ln>
        </p:spPr>
        <p:txBody>
          <a:bodyPr wrap="square" rtlCol="0">
            <a:spAutoFit/>
          </a:bodyPr>
          <a:lstStyle/>
          <a:p>
            <a:r>
              <a:rPr lang="en-US" sz="900" dirty="0">
                <a:solidFill>
                  <a:schemeClr val="bg1"/>
                </a:solidFill>
              </a:rPr>
              <a:t>*These statements have not been evaluated by the Food and Drug Administration.  These products are not intended to diagnose, treat, cure, or prevent any disease.</a:t>
            </a:r>
          </a:p>
        </p:txBody>
      </p:sp>
    </p:spTree>
  </p:cSld>
  <p:clrMapOvr>
    <a:masterClrMapping/>
  </p:clrMapOvr>
  <mc:AlternateContent xmlns:mc="http://schemas.openxmlformats.org/markup-compatibility/2006" xmlns:p159="http://schemas.microsoft.com/office/powerpoint/2015/09/main">
    <mc:Choice Requires="p159">
      <p:transition spd="med">
        <p:push dir="u"/>
      </p:transition>
    </mc:Choice>
    <mc:Fallback xmlns="" xmlns:m="http://schemas.openxmlformats.org/officeDocument/2006/math" xmlns:w="http://schemas.openxmlformats.org/wordprocessingml/2006/main">
      <p:transition spd="med" advClick="1">
        <p:push dir="u"/>
      </p:transition>
    </mc:Fallback>
  </mc:AlternateContent>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485</TotalTime>
  <Words>5282</Words>
  <Application>Microsoft Office PowerPoint</Application>
  <PresentationFormat>On-screen Show (16:9)</PresentationFormat>
  <Paragraphs>333</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 Light</vt:lpstr>
      <vt:lpstr>Arial</vt:lpstr>
      <vt:lpstr>Suisse Int'l</vt:lpstr>
      <vt:lpstr>Calibri</vt:lpstr>
      <vt:lpstr>Raleway Light</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Ergun Kayis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Mirije Shefiti</dc:creator>
  <cp:lastModifiedBy>Cheryl Reifer</cp:lastModifiedBy>
  <cp:revision>1849</cp:revision>
  <dcterms:created xsi:type="dcterms:W3CDTF">2014-07-08T04:55:45Z</dcterms:created>
  <dcterms:modified xsi:type="dcterms:W3CDTF">2025-10-15T07:43:31Z</dcterms:modified>
</cp:coreProperties>
</file>